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  <p:sldMasterId id="2147483765" r:id="rId3"/>
  </p:sldMasterIdLst>
  <p:notesMasterIdLst>
    <p:notesMasterId r:id="rId29"/>
  </p:notesMasterIdLst>
  <p:handoutMasterIdLst>
    <p:handoutMasterId r:id="rId30"/>
  </p:handoutMasterIdLst>
  <p:sldIdLst>
    <p:sldId id="301" r:id="rId4"/>
    <p:sldId id="271" r:id="rId5"/>
    <p:sldId id="274" r:id="rId6"/>
    <p:sldId id="275" r:id="rId7"/>
    <p:sldId id="277" r:id="rId8"/>
    <p:sldId id="278" r:id="rId9"/>
    <p:sldId id="280" r:id="rId10"/>
    <p:sldId id="297" r:id="rId11"/>
    <p:sldId id="282" r:id="rId12"/>
    <p:sldId id="308" r:id="rId13"/>
    <p:sldId id="283" r:id="rId14"/>
    <p:sldId id="303" r:id="rId15"/>
    <p:sldId id="304" r:id="rId16"/>
    <p:sldId id="305" r:id="rId17"/>
    <p:sldId id="306" r:id="rId18"/>
    <p:sldId id="284" r:id="rId19"/>
    <p:sldId id="285" r:id="rId20"/>
    <p:sldId id="286" r:id="rId21"/>
    <p:sldId id="293" r:id="rId22"/>
    <p:sldId id="295" r:id="rId23"/>
    <p:sldId id="302" r:id="rId24"/>
    <p:sldId id="309" r:id="rId25"/>
    <p:sldId id="310" r:id="rId26"/>
    <p:sldId id="299" r:id="rId27"/>
    <p:sldId id="307" r:id="rId2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1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22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5ECF-10C7-47BD-B131-15148DAB6A53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A8E18-BC61-4976-8ED9-5D3D4FC53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611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F5532F-2458-4F3F-A126-FADF09A420E0}" type="datetimeFigureOut">
              <a:rPr lang="ru-RU"/>
              <a:pPr>
                <a:defRPr/>
              </a:pPr>
              <a:t>08.09.2021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D056EB-2D7F-4499-9B1B-7916FA1F0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606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117F-7E8B-40B9-96E6-11C0ADE2A71B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9B603-AD56-41D7-ACE4-75433CB9820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DE90-C524-48FE-97A2-1A021524C895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1EBA-D42F-47D2-8811-C95FC8960FC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5B0BA-A28F-498E-B8DF-64DA044AEDF3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0457E-FBC3-4F55-AD11-1E5EF46C7F8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20;p3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21;p3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22;p3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9D67B572-E4EA-4362-AA33-DEA733A020B1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2" cy="10972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26;p4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27;p4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28;p4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36A2B3AA-E63E-4F54-A6C7-E970F9D80413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33;p5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4;p5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35;p5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9F545839-1DEF-48BD-A10F-B1C1AD5A02EB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40;p6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1;p6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2;p6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CB27502D-6B28-4B16-9F44-35825DF1C555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;p7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" name="Google Shape;45;p7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6;p7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489D09AD-8766-4595-A3E1-F5B0E8436C51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" name="Google Shape;49;p8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50;p8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1;p8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E0D0F548-5E6E-41B7-986D-840B44059775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58;p9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9;p9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0;p9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117A4DED-ED9C-4C8B-868A-1C2573B0E95B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65;p10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66;p10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67;p10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2717D06C-A500-47B7-B3DC-2E56C6EF5354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42B75-95AE-45D6-8A8C-D1E3EAEA1433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9546F-C18B-4214-8C09-74D560A534D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71;p11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2;p11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3;p11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C9A5FA0A-094B-4D73-A1F6-E9570C2CC740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77;p12"/>
          <p:cNvSpPr txBox="1">
            <a:spLocks noGrp="1"/>
          </p:cNvSpPr>
          <p:nvPr>
            <p:ph type="dt" idx="10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8;p12"/>
          <p:cNvSpPr txBox="1">
            <a:spLocks noGrp="1"/>
          </p:cNvSpPr>
          <p:nvPr>
            <p:ph type="ftr" idx="11"/>
          </p:nvPr>
        </p:nvSpPr>
        <p:spPr/>
        <p:txBody>
          <a:bodyPr spcFirstLastPara="1">
            <a:noAutofit/>
          </a:bodyPr>
          <a:lstStyle>
            <a:lvl1pPr marL="0" marR="0" lvl="0" indent="0"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9;p12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fld id="{102A0B00-2011-40CE-AF3E-ED01189F4663}" type="slidenum">
              <a:rPr lang="en-US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EEB6-6B10-4EB6-A20D-66D089A2540D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51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37F65-E145-498F-97D4-F2DF5A7A4222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362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34B45-03DF-4731-9403-4AF10BDD0ADE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570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22323-7E13-45D5-8929-2E3EFB0F9F35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9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24F56-742D-41D4-8803-489CF4212682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96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E60D7-A5BB-4E2C-AD0C-4A4D905C4AB0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12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1C238-F8E1-42C7-8597-975AD3F719B7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34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AF6C1-7594-497C-BA00-589C32336440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65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417F-28BE-4DE4-AC6F-400BD0F79749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1FE21-F76F-449D-A41B-7FC36E42E0F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17073-D986-4785-B6C2-9C4D74E65C77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6187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616C8-94E6-425E-B4B7-A469A3BA022D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216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360CB-ACAF-402D-BD7D-3BCF53CC596D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36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D5C56-BC6E-4D70-895D-D70DC2731522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E03F2-6F7E-4FC7-BF1B-53204DE1569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3D79-B2F5-4237-B485-F8C020CA5299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C336D-60C1-469B-B1B3-D5F9B00ADF1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14219-4842-44F4-BD0C-A9AFE1BAFE58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11727-76DD-4018-B7BA-D72348FA150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459B5-9A2D-4CAD-B620-9B9749B585B3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15C63-63E7-458D-B67A-B21871A2E1F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4B065-8E5A-451D-BDDB-925538D44A90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A5808-EE05-41A1-9702-60820CBA01A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F5C6D-D8FC-4216-9650-35B9F7A229FE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E405-4965-4759-888C-C8C3683276E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title style</a:t>
            </a:r>
            <a:endParaRPr lang="en-US" altLang="ru-RU" smtClean="0"/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  <a:endParaRPr lang="en-US" altLang="ru-RU" smtClean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00DC38F0-F7F1-4D90-B755-E75D15609591}" type="datetime1">
              <a:rPr lang="en-US" altLang="ru-RU"/>
              <a:pPr>
                <a:defRPr/>
              </a:pPr>
              <a:t>9/8/2021</a:t>
            </a:fld>
            <a:endParaRPr lang="en-US" alt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82E40EFE-5C62-4B7F-88F7-F1658D7C0DA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25603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25604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>
                <a:solidFill>
                  <a:srgbClr val="000000"/>
                </a:solidFill>
                <a:sym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6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Font typeface="Calibri" pitchFamily="34" charset="0"/>
              <a:buNone/>
              <a:defRPr sz="1200">
                <a:solidFill>
                  <a:srgbClr val="898989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22CAD224-E88A-4C7A-B952-4B1CB885B0DF}" type="slidenum">
              <a:rPr lang="en-US"/>
              <a:pPr>
                <a:defRPr/>
              </a:pPr>
              <a:t>‹#›</a:t>
            </a:fld>
            <a:endParaRPr lang="ru-RU" sz="1400">
              <a:solidFill>
                <a:srgbClr val="000000"/>
              </a:solidFill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 smtClean="0"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 smtClean="0"/>
            </a:lvl1pPr>
          </a:lstStyle>
          <a:p>
            <a:pPr>
              <a:defRPr/>
            </a:pPr>
            <a:endParaRPr lang="es-ES">
              <a:solidFill>
                <a:srgbClr val="FFFFFF"/>
              </a:solidFill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 smtClean="0"/>
            </a:lvl1pPr>
          </a:lstStyle>
          <a:p>
            <a:pPr>
              <a:defRPr/>
            </a:pPr>
            <a:fld id="{98D32F99-3B3C-4A88-92F7-1968E85EE85B}" type="slidenum">
              <a:rPr lang="es-ES">
                <a:solidFill>
                  <a:srgbClr val="FFFFFF"/>
                </a:solidFill>
                <a:cs typeface="Arial"/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34269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&#1089;&#1077;&#1084;&#1100;&#1103;48.&#1088;&#1092;/" TargetMode="External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standart.edu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D:\Local Users\shelagin\Pictures\ree_tt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10" t="-5641" r="46384" b="21034"/>
          <a:stretch/>
        </p:blipFill>
        <p:spPr bwMode="auto">
          <a:xfrm flipH="1">
            <a:off x="4" y="291103"/>
            <a:ext cx="3958575" cy="617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араллелограмм 5"/>
          <p:cNvSpPr/>
          <p:nvPr/>
        </p:nvSpPr>
        <p:spPr>
          <a:xfrm>
            <a:off x="5" y="3098171"/>
            <a:ext cx="6607833" cy="1655209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" name="Picture 2" descr="C:\Users\User\Desktop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881" cy="8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3"/>
          <p:cNvSpPr>
            <a:spLocks noChangeArrowheads="1"/>
          </p:cNvSpPr>
          <p:nvPr/>
        </p:nvSpPr>
        <p:spPr bwMode="auto">
          <a:xfrm>
            <a:off x="935040" y="220677"/>
            <a:ext cx="8334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Липецкая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область</a:t>
            </a:r>
          </a:p>
        </p:txBody>
      </p:sp>
      <p:pic>
        <p:nvPicPr>
          <p:cNvPr id="16" name="Picture 2" descr="&#10; Ð£ÐÐ¸Ð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78" y="98557"/>
            <a:ext cx="852419" cy="85241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799734" y="163293"/>
            <a:ext cx="2229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УПРАВЛЕНИЕ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ОБРАЗОВАНИЯ И НАУКИ ЛИПЕЦКОЙ ОБЛАСТИ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9759" y="253720"/>
            <a:ext cx="57887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Государственное (областное) бюджетное учреждение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Центр «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СемьЯ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545843" y="4526672"/>
          <a:ext cx="4131276" cy="1950720"/>
        </p:xfrm>
        <a:graphic>
          <a:graphicData uri="http://schemas.openxmlformats.org/drawingml/2006/table">
            <a:tbl>
              <a:tblPr/>
              <a:tblGrid>
                <a:gridCol w="41312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905918"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398007 г. Липецк, </a:t>
                      </a:r>
                      <a:endParaRPr lang="en-US" sz="1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ул. Ушинского,</a:t>
                      </a:r>
                      <a:r>
                        <a:rPr lang="ru-RU" sz="18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д. 2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 </a:t>
                      </a:r>
                    </a:p>
                    <a:p>
                      <a:pPr algn="r"/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</a:t>
                      </a:r>
                      <a:r>
                        <a:rPr lang="ru-RU" sz="18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айт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:</a:t>
                      </a:r>
                      <a:r>
                        <a:rPr lang="ru-RU" sz="18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620" b="1" i="0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20" b="1" i="0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www.</a:t>
                      </a:r>
                      <a:r>
                        <a:rPr lang="ru-RU" sz="1620" b="1" i="0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семья48.рф</a:t>
                      </a:r>
                      <a:r>
                        <a:rPr lang="ru-RU" sz="1620" b="1" i="0" u="sng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20" b="1" i="0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20" b="1" i="0" u="sng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ru-RU" sz="1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e-</a:t>
                      </a:r>
                      <a:r>
                        <a:rPr lang="ru-RU" sz="18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mail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: </a:t>
                      </a:r>
                      <a:r>
                        <a:rPr lang="en-US" sz="1620" b="1" i="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centr-7ya@</a:t>
                      </a:r>
                      <a:r>
                        <a:rPr lang="ru-RU" sz="1620" b="1" i="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семья48</a:t>
                      </a:r>
                      <a:r>
                        <a:rPr lang="en-US" sz="1620" b="1" i="0" u="sng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620" b="1" i="0" u="sng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 </a:t>
                      </a:r>
                    </a:p>
                    <a:p>
                      <a:pPr algn="r"/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Тел.: 8(4742) 28-45-44 </a:t>
                      </a:r>
                      <a:endParaRPr lang="en-US" sz="1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Факс: 8 (4742) 28-45-46</a:t>
                      </a:r>
                    </a:p>
                    <a:p>
                      <a:endParaRPr lang="ru-RU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26" name="Picture 2" descr="\\Serv1\папка обмена\Грант Поддержка семей - 2020\Эмблемы, символы, Q-код\qr\qr-cod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5" y="4604436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trukova\Documents\Прокофьев\Работа\На исполнении\Презентация Центра\Logo Центра\Logo_cent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21417" y="28903"/>
            <a:ext cx="875931" cy="8190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180924" y="4617149"/>
            <a:ext cx="5365576" cy="157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ДРАГАНОВА 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ОКСАНА 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АЛЕКСАНДРОВНА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kern="0" dirty="0" smtClean="0">
                <a:solidFill>
                  <a:srgbClr val="2E75B6"/>
                </a:solidFill>
                <a:cs typeface="Arial" charset="0"/>
              </a:rPr>
              <a:t>директор </a:t>
            </a:r>
            <a:r>
              <a:rPr lang="ru-RU" b="1" kern="0" dirty="0" smtClean="0">
                <a:solidFill>
                  <a:srgbClr val="2E75B6"/>
                </a:solidFill>
                <a:cs typeface="Arial" charset="0"/>
              </a:rPr>
              <a:t>Г(О)БУ Центра «</a:t>
            </a:r>
            <a:r>
              <a:rPr lang="ru-RU" b="1" kern="0" dirty="0" err="1" smtClean="0">
                <a:solidFill>
                  <a:srgbClr val="2E75B6"/>
                </a:solidFill>
                <a:cs typeface="Arial" charset="0"/>
              </a:rPr>
              <a:t>СемьЯ</a:t>
            </a:r>
            <a:r>
              <a:rPr lang="ru-RU" b="1" kern="0" dirty="0" smtClean="0">
                <a:solidFill>
                  <a:srgbClr val="2E75B6"/>
                </a:solidFill>
                <a:cs typeface="Arial" charset="0"/>
              </a:rPr>
              <a:t>», к.психол.н., </a:t>
            </a:r>
            <a:r>
              <a:rPr lang="ru-RU" b="1" kern="0" dirty="0" smtClean="0">
                <a:solidFill>
                  <a:srgbClr val="2E75B6"/>
                </a:solidFill>
                <a:cs typeface="Arial" charset="0"/>
              </a:rPr>
              <a:t>доцент;</a:t>
            </a:r>
            <a:r>
              <a:rPr lang="ru-RU" b="1" kern="0" dirty="0" smtClean="0">
                <a:solidFill>
                  <a:srgbClr val="2E75B6"/>
                </a:solidFill>
                <a:latin typeface="Calibri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kern="0" dirty="0">
                <a:solidFill>
                  <a:srgbClr val="2E75B6"/>
                </a:solidFill>
                <a:latin typeface="Calibri" pitchFamily="34" charset="0"/>
              </a:rPr>
              <a:t> </a:t>
            </a:r>
            <a:r>
              <a:rPr lang="ru-RU" b="1" kern="0" dirty="0" err="1" smtClean="0">
                <a:solidFill>
                  <a:srgbClr val="2E75B6"/>
                </a:solidFill>
                <a:latin typeface="+mn-lt"/>
              </a:rPr>
              <a:t>гл.внештатный</a:t>
            </a:r>
            <a:r>
              <a:rPr lang="ru-RU" b="1" kern="0" dirty="0" smtClean="0">
                <a:solidFill>
                  <a:srgbClr val="2E75B6"/>
                </a:solidFill>
                <a:latin typeface="+mn-lt"/>
              </a:rPr>
              <a:t> </a:t>
            </a:r>
            <a:r>
              <a:rPr lang="ru-RU" b="1" kern="0" dirty="0">
                <a:solidFill>
                  <a:srgbClr val="2E75B6"/>
                </a:solidFill>
                <a:latin typeface="+mn-lt"/>
              </a:rPr>
              <a:t>психолог в системе образования Липецкой </a:t>
            </a:r>
            <a:r>
              <a:rPr lang="ru-RU" b="1" kern="0" dirty="0" smtClean="0">
                <a:solidFill>
                  <a:srgbClr val="2E75B6"/>
                </a:solidFill>
                <a:latin typeface="+mn-lt"/>
              </a:rPr>
              <a:t>области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9342" y="1857631"/>
            <a:ext cx="68938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defRPr/>
            </a:pPr>
            <a:r>
              <a:rPr lang="ru-RU" sz="3200" b="1" dirty="0" smtClean="0">
                <a:solidFill>
                  <a:schemeClr val="bg2"/>
                </a:solidFill>
              </a:rPr>
              <a:t>Основы нормативно-правового обеспечения профессиональной деятельности педагогов-психологов в образовательной организации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82588" y="1192504"/>
            <a:ext cx="5788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РРЦ Психологической службы системы образования ЛО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26" name="Рисунок 2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823" y="948690"/>
            <a:ext cx="1073207" cy="782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7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28700" y="1324184"/>
            <a:ext cx="99898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Нормативное регулирование деятельности педагога-психолога в ОО с 1 января 2021 года регулировалось </a:t>
            </a:r>
          </a:p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Приказом Министерства просвещения РФ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от 28 августа 2020 г. N442 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образования" </a:t>
            </a:r>
            <a:r>
              <a:rPr lang="ru-RU" sz="2400" dirty="0" smtClean="0"/>
              <a:t>(с изменениями и дополнениями) до 1 сентября 2021 г.</a:t>
            </a:r>
            <a:br>
              <a:rPr lang="ru-RU" sz="2400" dirty="0" smtClean="0"/>
            </a:br>
            <a:r>
              <a:rPr lang="ru-RU" sz="2400" dirty="0" smtClean="0"/>
              <a:t>А с 1 сентября 2021 года вступил в силу </a:t>
            </a:r>
            <a:r>
              <a:rPr lang="ru-RU" sz="2400" dirty="0" smtClean="0">
                <a:solidFill>
                  <a:srgbClr val="7030A0"/>
                </a:solidFill>
              </a:rPr>
              <a:t>Приказ </a:t>
            </a:r>
            <a:r>
              <a:rPr lang="ru-RU" sz="2400" dirty="0" err="1" smtClean="0">
                <a:solidFill>
                  <a:srgbClr val="7030A0"/>
                </a:solidFill>
              </a:rPr>
              <a:t>Минпросвещения</a:t>
            </a:r>
            <a:r>
              <a:rPr lang="ru-RU" sz="2400" dirty="0" smtClean="0">
                <a:solidFill>
                  <a:srgbClr val="7030A0"/>
                </a:solidFill>
              </a:rPr>
              <a:t> России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от 22 марта 2021 г. N 115 </a:t>
            </a:r>
            <a:r>
              <a:rPr lang="ru-RU" sz="2400" dirty="0" smtClean="0">
                <a:solidFill>
                  <a:srgbClr val="7030A0"/>
                </a:solidFill>
              </a:rPr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образования".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zh-CN" sz="2600" b="1" dirty="0" smtClean="0">
                <a:ea typeface="方正姚体"/>
                <a:cs typeface="方正姚体"/>
              </a:rPr>
              <a:t>Нормативно-правовая база</a:t>
            </a:r>
            <a:br>
              <a:rPr lang="ru-RU" altLang="zh-CN" sz="2600" b="1" dirty="0" smtClean="0">
                <a:ea typeface="方正姚体"/>
                <a:cs typeface="方正姚体"/>
              </a:rPr>
            </a:br>
            <a:r>
              <a:rPr lang="ru-RU" altLang="zh-CN" sz="2600" b="1" dirty="0" smtClean="0">
                <a:solidFill>
                  <a:schemeClr val="accent6">
                    <a:lumMod val="50000"/>
                  </a:schemeClr>
                </a:solidFill>
                <a:ea typeface="方正姚体"/>
                <a:cs typeface="方正姚体"/>
              </a:rPr>
              <a:t>(федеральный уровень) </a:t>
            </a:r>
            <a:endParaRPr lang="ru-RU" sz="2600" b="1" dirty="0" smtClean="0">
              <a:solidFill>
                <a:schemeClr val="accent6">
                  <a:lumMod val="50000"/>
                </a:schemeClr>
              </a:solidFill>
              <a:ea typeface="SimSun" pitchFamily="2" charset="-122"/>
              <a:cs typeface="方正姚体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3775" y="234950"/>
            <a:ext cx="10417175" cy="936625"/>
          </a:xfrm>
        </p:spPr>
        <p:txBody>
          <a:bodyPr/>
          <a:lstStyle/>
          <a:p>
            <a:pPr eaLnBrk="1" hangingPunct="1"/>
            <a:r>
              <a:rPr lang="ru-RU" altLang="zh-CN" sz="2600" dirty="0" smtClean="0">
                <a:ea typeface="方正姚体"/>
                <a:cs typeface="方正姚体"/>
              </a:rPr>
              <a:t>Нормативно-правовая база</a:t>
            </a:r>
            <a:br>
              <a:rPr lang="ru-RU" altLang="zh-CN" sz="2600" dirty="0" smtClean="0">
                <a:ea typeface="方正姚体"/>
                <a:cs typeface="方正姚体"/>
              </a:rPr>
            </a:br>
            <a:r>
              <a:rPr lang="ru-RU" altLang="zh-CN" sz="2600" dirty="0" smtClean="0">
                <a:ea typeface="方正姚体"/>
                <a:cs typeface="方正姚体"/>
              </a:rPr>
              <a:t>(региональный уровень) </a:t>
            </a:r>
            <a:br>
              <a:rPr lang="ru-RU" altLang="zh-CN" sz="2600" dirty="0" smtClean="0">
                <a:ea typeface="方正姚体"/>
                <a:cs typeface="方正姚体"/>
              </a:rPr>
            </a:br>
            <a:endParaRPr lang="ru-RU" sz="2600" dirty="0" smtClean="0">
              <a:ea typeface="SimSun" pitchFamily="2" charset="-122"/>
              <a:cs typeface="方正姚体"/>
            </a:endParaRPr>
          </a:p>
        </p:txBody>
      </p:sp>
      <p:sp>
        <p:nvSpPr>
          <p:cNvPr id="53250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857250"/>
            <a:ext cx="11798300" cy="6000750"/>
          </a:xfrm>
        </p:spPr>
        <p:txBody>
          <a:bodyPr/>
          <a:lstStyle/>
          <a:p>
            <a:pPr marL="365125" indent="-255588" algn="just" eaLnBrk="1" hangingPunct="1"/>
            <a:r>
              <a:rPr lang="ru-RU" sz="24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Концепция развития психологической службы в системе образования Липецкой области 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(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Приказ Управления образования и науки Липецкой области №1107 от 27.08.2018 г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.)</a:t>
            </a:r>
          </a:p>
          <a:p>
            <a:pPr marL="365125" indent="-255588" algn="just" eaLnBrk="1" hangingPunct="1"/>
            <a:r>
              <a:rPr lang="ru-RU" sz="24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Дорожная карта по апробации и применению профессионального стандарта «Педагог-психолог (психолог в сфере образования)» 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(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Приказ Управления образования и науки Липецкой области №1674 от 29.12.2018 г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.)</a:t>
            </a:r>
          </a:p>
          <a:p>
            <a:pPr marL="365125" indent="-255588" algn="just" eaLnBrk="1" hangingPunct="1">
              <a:spcBef>
                <a:spcPct val="0"/>
              </a:spcBef>
            </a:pPr>
            <a:r>
              <a:rPr lang="ru-RU" sz="24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План мероприятий по реализации Концепции развития психологической службы в системе образования Липецкой области 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(Приказ Управления образования и науки Липецкой области №149 от 18.02.2019 г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.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)</a:t>
            </a:r>
            <a:r>
              <a:rPr lang="ru-RU" sz="2400" b="1" dirty="0" smtClean="0">
                <a:solidFill>
                  <a:srgbClr val="008400"/>
                </a:solidFill>
                <a:latin typeface="Arial" charset="0"/>
                <a:cs typeface="Arial" charset="0"/>
              </a:rPr>
              <a:t> </a:t>
            </a:r>
          </a:p>
          <a:p>
            <a:pPr marL="365125" indent="-255588" algn="just" eaLnBrk="1" hangingPunct="1">
              <a:spcBef>
                <a:spcPct val="0"/>
              </a:spcBef>
            </a:pPr>
            <a:r>
              <a:rPr lang="ru-RU" sz="24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Об организации работы Региональной ресурсной Психологической службы в системе образования Липецкой области</a:t>
            </a:r>
            <a:r>
              <a:rPr lang="ru-RU" sz="2400" b="1" dirty="0" smtClean="0">
                <a:solidFill>
                  <a:srgbClr val="008400"/>
                </a:solidFill>
                <a:latin typeface="Arial" charset="0"/>
                <a:cs typeface="Arial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(Приказ Управления образования и науки Липецкой области №1377 от 25.11.2020 г</a:t>
            </a:r>
            <a:r>
              <a:rPr lang="ru-RU" sz="24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.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)</a:t>
            </a:r>
          </a:p>
          <a:p>
            <a:pPr marL="365125" indent="-255588" algn="just" eaLnBrk="1" hangingPunct="1"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Об утверждении Плана основных мероприятий, проводимых в Липецкой области в рамках Десятилетия детства, на период до 2027 года </a:t>
            </a:r>
            <a:r>
              <a:rPr lang="ru-RU" sz="2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(Распоряжение администрации Липецкой области  № 259-р от 08.06.2021 г.)</a:t>
            </a:r>
          </a:p>
          <a:p>
            <a:pPr marL="365125" indent="-255588" algn="just" eaLnBrk="1" hangingPunct="1"/>
            <a:endParaRPr lang="ru-RU" sz="2400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marL="365125" indent="-255588" algn="just" eaLnBrk="1" hangingPunct="1"/>
            <a:endParaRPr lang="ru-RU" sz="24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marL="365125" indent="-255588" algn="just" eaLnBrk="1" hangingPunct="1"/>
            <a:endParaRPr lang="ru-RU" sz="1800" b="1" dirty="0" smtClean="0">
              <a:latin typeface="Arial" charset="0"/>
              <a:cs typeface="Arial" charset="0"/>
            </a:endParaRPr>
          </a:p>
          <a:p>
            <a:pPr marL="365125" indent="-255588" algn="just" eaLnBrk="1" hangingPunct="1">
              <a:lnSpc>
                <a:spcPct val="50000"/>
              </a:lnSpc>
            </a:pPr>
            <a:endParaRPr lang="ru-RU" altLang="zh-CN" sz="1000" b="1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02770" y="187019"/>
            <a:ext cx="11789230" cy="1143000"/>
          </a:xfrm>
        </p:spPr>
        <p:txBody>
          <a:bodyPr/>
          <a:lstStyle/>
          <a:p>
            <a:r>
              <a:rPr lang="ru-RU" altLang="ru-RU" sz="3200" dirty="0" smtClean="0"/>
              <a:t>Федеральный ресурсный центр развития психологической службы</a:t>
            </a:r>
          </a:p>
        </p:txBody>
      </p:sp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1268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r="12411"/>
          <a:stretch>
            <a:fillRect/>
          </a:stretch>
        </p:blipFill>
        <p:spPr>
          <a:xfrm>
            <a:off x="138347" y="1209808"/>
            <a:ext cx="5078853" cy="3787775"/>
          </a:xfrm>
        </p:spPr>
      </p:pic>
      <p:sp>
        <p:nvSpPr>
          <p:cNvPr id="11269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62770" y="1234585"/>
            <a:ext cx="3188043" cy="39512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000" b="1" dirty="0" smtClean="0"/>
              <a:t>Письмо Министерства просвещения РФ № ТС-122/07 от 03.10.2019 г.</a:t>
            </a:r>
          </a:p>
          <a:p>
            <a:pPr marL="0" indent="0">
              <a:buFont typeface="Arial" pitchFamily="34" charset="0"/>
              <a:buNone/>
              <a:defRPr/>
            </a:pPr>
            <a:endParaRPr lang="ru-RU" dirty="0" smtClean="0"/>
          </a:p>
          <a:p>
            <a:pPr marL="0" indent="0">
              <a:buFont typeface="Arial" pitchFamily="34" charset="0"/>
              <a:buNone/>
              <a:defRPr/>
            </a:pPr>
            <a:r>
              <a:rPr lang="ru-RU" sz="2000" b="1" dirty="0" smtClean="0"/>
              <a:t>определены кандидатуры главных внештатных экспертов-психологов в системе образования субъектов РФ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186" y="1077685"/>
            <a:ext cx="3696387" cy="204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103" y="3233057"/>
            <a:ext cx="3696387" cy="21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45866" y="5042118"/>
            <a:ext cx="110392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Региональный ресурсный центр </a:t>
            </a:r>
          </a:p>
          <a:p>
            <a:r>
              <a:rPr lang="ru-RU" sz="2800" dirty="0" smtClean="0"/>
              <a:t>психологической службы в системе образования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(Приказ Управления образования и науки Липецкой области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№1377 от 25.11.2020 г.)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3" y="5383530"/>
            <a:ext cx="1073207" cy="782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8688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D:\Local Users\shelagin\Pictures\ree_tt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10" t="-5641" r="46384" b="21034"/>
          <a:stretch/>
        </p:blipFill>
        <p:spPr bwMode="auto">
          <a:xfrm flipH="1">
            <a:off x="4" y="500423"/>
            <a:ext cx="3958575" cy="617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ый треугольник 24"/>
          <p:cNvSpPr/>
          <p:nvPr/>
        </p:nvSpPr>
        <p:spPr>
          <a:xfrm flipV="1">
            <a:off x="93321" y="-502054"/>
            <a:ext cx="3435179" cy="3138617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FF9393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49180" y="236409"/>
            <a:ext cx="11742821" cy="6170839"/>
          </a:xfrm>
          <a:prstGeom prst="rect">
            <a:avLst/>
          </a:prstGeom>
        </p:spPr>
        <p:txBody>
          <a:bodyPr/>
          <a:lstStyle/>
          <a:p>
            <a:pPr marL="205735" marR="0" lvl="0" indent="-205735" algn="l" defTabSz="822939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000099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5735" marR="0" lvl="0" indent="-205735" algn="l" defTabSz="822939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5735" marR="0" lvl="0" indent="-205735" algn="l" defTabSz="822939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283049" y="75653"/>
            <a:ext cx="8075083" cy="84954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82293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11244" t="14805" r="13421" b="6087"/>
          <a:stretch/>
        </p:blipFill>
        <p:spPr>
          <a:xfrm>
            <a:off x="1045034" y="666812"/>
            <a:ext cx="10428647" cy="615687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8203" y="75653"/>
            <a:ext cx="10972800" cy="832070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Модель Психологической службы системы образования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Липецкой области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88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ый треугольник 24"/>
          <p:cNvSpPr/>
          <p:nvPr/>
        </p:nvSpPr>
        <p:spPr>
          <a:xfrm flipV="1">
            <a:off x="1" y="-2"/>
            <a:ext cx="3435179" cy="3138617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FF9393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49180" y="687166"/>
            <a:ext cx="11742821" cy="6170839"/>
          </a:xfrm>
          <a:prstGeom prst="rect">
            <a:avLst/>
          </a:prstGeom>
        </p:spPr>
        <p:txBody>
          <a:bodyPr/>
          <a:lstStyle/>
          <a:p>
            <a:pPr marL="205735" indent="-205735" defTabSz="822939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000" i="1" dirty="0" smtClean="0">
              <a:solidFill>
                <a:srgbClr val="000099">
                  <a:lumMod val="75000"/>
                </a:srgbClr>
              </a:solidFill>
            </a:endParaRPr>
          </a:p>
          <a:p>
            <a:pPr marL="205735" indent="-205735" defTabSz="822939" eaLnBrk="1" fontAlgn="auto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b="1" dirty="0" smtClean="0">
              <a:solidFill>
                <a:srgbClr val="000099">
                  <a:lumMod val="75000"/>
                </a:srgbClr>
              </a:solidFill>
              <a:latin typeface="Arial"/>
            </a:endParaRPr>
          </a:p>
          <a:p>
            <a:pPr marL="205735" indent="-205735" defTabSz="822939" eaLnBrk="1" fontAlgn="auto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b="1" dirty="0" smtClean="0">
              <a:solidFill>
                <a:srgbClr val="FFFFFF"/>
              </a:solidFill>
              <a:latin typeface="Arial"/>
            </a:endParaRPr>
          </a:p>
          <a:p>
            <a:pPr marL="205735" indent="-205735" defTabSz="822939" eaLnBrk="1" fontAlgn="auto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b="1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277837" y="217715"/>
            <a:ext cx="8075083" cy="84954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algn="ctr" defTabSz="822939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zh-CN" sz="3200" b="1" dirty="0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Кадровые условия</a:t>
            </a:r>
            <a:r>
              <a:rPr lang="ru-RU" altLang="zh-CN" sz="3200" b="1" dirty="0" smtClean="0">
                <a:solidFill>
                  <a:srgbClr val="FF0000"/>
                </a:solidFill>
                <a:latin typeface="Arial"/>
              </a:rPr>
              <a:t/>
            </a:r>
            <a:br>
              <a:rPr lang="ru-RU" altLang="zh-CN" sz="3200" b="1" dirty="0" smtClean="0">
                <a:solidFill>
                  <a:srgbClr val="FF0000"/>
                </a:solidFill>
                <a:latin typeface="Arial"/>
              </a:rPr>
            </a:br>
            <a:endParaRPr lang="ru-RU" sz="3200" b="1" dirty="0" smtClean="0">
              <a:solidFill>
                <a:srgbClr val="FF0000"/>
              </a:solidFill>
              <a:latin typeface="Aria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597818"/>
              </p:ext>
            </p:extLst>
          </p:nvPr>
        </p:nvGraphicFramePr>
        <p:xfrm>
          <a:off x="1192903" y="756249"/>
          <a:ext cx="9451966" cy="57178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68754"/>
                <a:gridCol w="2039284"/>
                <a:gridCol w="2366006"/>
                <a:gridCol w="2777922"/>
              </a:tblGrid>
              <a:tr h="7840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</a:t>
                      </a:r>
                      <a:r>
                        <a:rPr lang="ru-RU" sz="1400" dirty="0" smtClean="0">
                          <a:effectLst/>
                        </a:rPr>
                        <a:t>организациях сферы образования в </a:t>
                      </a:r>
                      <a:r>
                        <a:rPr lang="ru-RU" sz="1400" dirty="0">
                          <a:effectLst/>
                        </a:rPr>
                        <a:t>городской местности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</a:t>
                      </a:r>
                      <a:r>
                        <a:rPr lang="ru-RU" sz="1400" dirty="0" smtClean="0">
                          <a:effectLst/>
                        </a:rPr>
                        <a:t>организациях сферы образования в </a:t>
                      </a:r>
                      <a:r>
                        <a:rPr lang="ru-RU" sz="1400" dirty="0">
                          <a:effectLst/>
                        </a:rPr>
                        <a:t>сельской местности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Всего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</a:tr>
              <a:tr h="744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дошкольных образовательных организациях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108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66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174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4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общеобразовательных организациях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126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118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239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13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профессиональных образовательных организациях</a:t>
                      </a:r>
                      <a:endParaRPr lang="ru-RU" sz="14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27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3548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 сфере дополнительного образования детей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</a:tr>
              <a:tr h="997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центрах психолого-педагогической, медицинской и социальной помощи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25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10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35 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76" marR="66776" marT="0" marB="0" anchor="ctr"/>
                </a:tc>
              </a:tr>
              <a:tr h="997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ИТОГО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/>
                        <a:t>289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/>
                        <a:t>201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/>
                        <a:t>485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9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79406" y="0"/>
            <a:ext cx="10972800" cy="1143000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C00000"/>
                </a:solidFill>
              </a:rPr>
              <a:t>Проектируемое нормирование </a:t>
            </a:r>
          </a:p>
        </p:txBody>
      </p:sp>
      <p:sp>
        <p:nvSpPr>
          <p:cNvPr id="2048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20484" name="Содержимое 3"/>
          <p:cNvSpPr>
            <a:spLocks noGrp="1"/>
          </p:cNvSpPr>
          <p:nvPr>
            <p:ph sz="half" idx="2"/>
          </p:nvPr>
        </p:nvSpPr>
        <p:spPr>
          <a:xfrm>
            <a:off x="272143" y="2000704"/>
            <a:ext cx="4025537" cy="3951288"/>
          </a:xfrm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Письмо </a:t>
            </a:r>
            <a:r>
              <a:rPr lang="ru-RU" alt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Минобрнауки</a:t>
            </a:r>
            <a:r>
              <a:rPr lang="ru-RU" alt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России №07-4587 от 30.07.2018 г.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«О нормативном регулировании деятельности психологической службы в системе образования РФ»</a:t>
            </a:r>
          </a:p>
        </p:txBody>
      </p:sp>
      <p:sp>
        <p:nvSpPr>
          <p:cNvPr id="20485" name="Текст 4"/>
          <p:cNvSpPr>
            <a:spLocks noGrp="1"/>
          </p:cNvSpPr>
          <p:nvPr>
            <p:ph type="body" sz="quarter" idx="3"/>
          </p:nvPr>
        </p:nvSpPr>
        <p:spPr>
          <a:xfrm>
            <a:off x="8218714" y="1317398"/>
            <a:ext cx="3973286" cy="639762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solidFill>
                  <a:srgbClr val="C00000"/>
                </a:solidFill>
              </a:rPr>
              <a:t>Численность обучающихся </a:t>
            </a:r>
          </a:p>
          <a:p>
            <a:pPr eaLnBrk="1" hangingPunct="1"/>
            <a:r>
              <a:rPr lang="ru-RU" altLang="ru-RU" sz="2000" dirty="0" smtClean="0">
                <a:solidFill>
                  <a:srgbClr val="C00000"/>
                </a:solidFill>
              </a:rPr>
              <a:t>на 1 ПХ в ЛО</a:t>
            </a:r>
          </a:p>
        </p:txBody>
      </p:sp>
      <p:sp>
        <p:nvSpPr>
          <p:cNvPr id="9222" name="Содержимое 5"/>
          <p:cNvSpPr>
            <a:spLocks noGrp="1"/>
          </p:cNvSpPr>
          <p:nvPr>
            <p:ph sz="quarter" idx="4"/>
          </p:nvPr>
        </p:nvSpPr>
        <p:spPr>
          <a:xfrm>
            <a:off x="3961803" y="1913618"/>
            <a:ext cx="4507283" cy="3951288"/>
          </a:xfrm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2400" dirty="0" smtClean="0">
                <a:solidFill>
                  <a:srgbClr val="000000"/>
                </a:solidFill>
              </a:rPr>
              <a:t>1 </a:t>
            </a:r>
            <a:r>
              <a:rPr lang="ru-RU" altLang="ru-RU" sz="2400" dirty="0" err="1" smtClean="0">
                <a:solidFill>
                  <a:srgbClr val="000000"/>
                </a:solidFill>
              </a:rPr>
              <a:t>шт.единица</a:t>
            </a:r>
            <a:r>
              <a:rPr lang="ru-RU" altLang="ru-RU" sz="2400" dirty="0" smtClean="0">
                <a:solidFill>
                  <a:srgbClr val="000000"/>
                </a:solidFill>
              </a:rPr>
              <a:t> педагога-психолога </a:t>
            </a: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ДОО – на 200 воспитанников</a:t>
            </a:r>
            <a:r>
              <a:rPr lang="ru-RU" altLang="ru-RU" sz="2400" dirty="0" smtClean="0"/>
              <a:t>;</a:t>
            </a:r>
          </a:p>
          <a:p>
            <a:pPr eaLnBrk="1" hangingPunct="1">
              <a:defRPr/>
            </a:pPr>
            <a:r>
              <a:rPr lang="ru-RU" altLang="ru-RU" sz="2400" dirty="0">
                <a:solidFill>
                  <a:prstClr val="black"/>
                </a:solidFill>
              </a:rPr>
              <a:t>1 </a:t>
            </a:r>
            <a:r>
              <a:rPr lang="ru-RU" altLang="ru-RU" sz="2400" dirty="0" err="1">
                <a:solidFill>
                  <a:prstClr val="black"/>
                </a:solidFill>
              </a:rPr>
              <a:t>шт.единица</a:t>
            </a:r>
            <a:r>
              <a:rPr lang="ru-RU" altLang="ru-RU" sz="2400" dirty="0">
                <a:solidFill>
                  <a:prstClr val="black"/>
                </a:solidFill>
              </a:rPr>
              <a:t> педагога-психолога 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ООО – на 300 обучающихся</a:t>
            </a:r>
            <a:r>
              <a:rPr lang="ru-RU" altLang="ru-RU" sz="2400" dirty="0" smtClean="0">
                <a:solidFill>
                  <a:prstClr val="black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altLang="ru-RU" sz="2400" dirty="0">
                <a:solidFill>
                  <a:prstClr val="black"/>
                </a:solidFill>
              </a:rPr>
              <a:t>1 </a:t>
            </a:r>
            <a:r>
              <a:rPr lang="ru-RU" altLang="ru-RU" sz="2400" dirty="0" err="1">
                <a:solidFill>
                  <a:prstClr val="black"/>
                </a:solidFill>
              </a:rPr>
              <a:t>шт.единица</a:t>
            </a:r>
            <a:r>
              <a:rPr lang="ru-RU" altLang="ru-RU" sz="2400" dirty="0">
                <a:solidFill>
                  <a:prstClr val="black"/>
                </a:solidFill>
              </a:rPr>
              <a:t> педагога-психолога 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СПО – на 500 обучающихся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8316687" y="1935388"/>
            <a:ext cx="3875314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57175" marR="0" lvl="0" indent="-257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ДОО на 1 ПХ –</a:t>
            </a:r>
          </a:p>
          <a:p>
            <a:pPr marL="257175" marR="0" lvl="0" indent="-257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2400" b="1" kern="0" dirty="0" smtClean="0">
                <a:solidFill>
                  <a:srgbClr val="7030A0"/>
                </a:solidFill>
                <a:latin typeface="+mn-lt"/>
              </a:rPr>
              <a:t>  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273 воспитанника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257175" lvl="0" indent="-257175" eaLnBrk="1" hangingPunct="1">
              <a:spcBef>
                <a:spcPct val="20000"/>
              </a:spcBef>
              <a:buFontTx/>
              <a:buChar char="•"/>
              <a:defRPr/>
            </a:pPr>
            <a:endParaRPr kumimoji="0" lang="ru-RU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57175" lvl="0" indent="-257175" eaLnBrk="1" hangingPunct="1">
              <a:spcBef>
                <a:spcPct val="20000"/>
              </a:spcBef>
              <a:buFontTx/>
              <a:buChar char="•"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ООО </a:t>
            </a:r>
            <a:r>
              <a:rPr lang="ru-RU" altLang="ru-RU" sz="2400" b="1" kern="0" dirty="0" smtClean="0">
                <a:solidFill>
                  <a:srgbClr val="7030A0"/>
                </a:solidFill>
              </a:rPr>
              <a:t>на 1 ПХ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</a:p>
          <a:p>
            <a:pPr marL="257175" lvl="0" indent="-257175" eaLnBrk="1" hangingPunct="1">
              <a:spcBef>
                <a:spcPct val="20000"/>
              </a:spcBef>
              <a:defRPr/>
            </a:pPr>
            <a:r>
              <a:rPr lang="ru-RU" altLang="ru-RU" sz="2400" b="1" kern="0" dirty="0" smtClean="0">
                <a:solidFill>
                  <a:srgbClr val="7030A0"/>
                </a:solidFill>
                <a:latin typeface="+mn-lt"/>
              </a:rPr>
              <a:t>  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527 обучающихся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257175" lvl="0" indent="-257175" eaLnBrk="1" hangingPunct="1">
              <a:spcBef>
                <a:spcPct val="20000"/>
              </a:spcBef>
              <a:buFontTx/>
              <a:buChar char="•"/>
              <a:defRPr/>
            </a:pPr>
            <a:endParaRPr lang="ru-RU" altLang="ru-RU" sz="2400" b="1" kern="0" dirty="0" smtClean="0">
              <a:solidFill>
                <a:srgbClr val="7030A0"/>
              </a:solidFill>
            </a:endParaRPr>
          </a:p>
          <a:p>
            <a:pPr marL="257175" lvl="0" indent="-257175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ru-RU" altLang="ru-RU" sz="2400" b="1" kern="0" dirty="0" smtClean="0">
                <a:solidFill>
                  <a:srgbClr val="7030A0"/>
                </a:solidFill>
              </a:rPr>
              <a:t>в СПО на 1 ПХ -</a:t>
            </a:r>
          </a:p>
          <a:p>
            <a:pPr marL="257175" lvl="0" indent="-257175" eaLnBrk="1" hangingPunct="1">
              <a:spcBef>
                <a:spcPct val="20000"/>
              </a:spcBef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726 обучающихся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Капля 13"/>
          <p:cNvSpPr/>
          <p:nvPr/>
        </p:nvSpPr>
        <p:spPr>
          <a:xfrm>
            <a:off x="495301" y="347662"/>
            <a:ext cx="11226800" cy="6345237"/>
          </a:xfrm>
          <a:prstGeom prst="teardrop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/>
          </a:p>
        </p:txBody>
      </p:sp>
      <p:sp>
        <p:nvSpPr>
          <p:cNvPr id="54274" name="Содержимое 9"/>
          <p:cNvSpPr>
            <a:spLocks noGrp="1"/>
          </p:cNvSpPr>
          <p:nvPr>
            <p:ph sz="half" idx="2"/>
          </p:nvPr>
        </p:nvSpPr>
        <p:spPr>
          <a:xfrm>
            <a:off x="2559843" y="469106"/>
            <a:ext cx="9256713" cy="19431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dirty="0" smtClean="0"/>
              <a:t>Профессиональный стандарт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800" b="1" dirty="0" smtClean="0"/>
              <a:t>«Педагог-психолог (психолог в сфере образования)»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1900" b="1" dirty="0" smtClean="0"/>
              <a:t>(</a:t>
            </a:r>
            <a:r>
              <a:rPr lang="ru-RU" sz="1900" b="1" i="1" dirty="0" smtClean="0"/>
              <a:t>Приказ Минтруда и соцзащиты РФ от 24 июля 2015 г. № 514 н</a:t>
            </a:r>
            <a:r>
              <a:rPr lang="ru-RU" sz="1900" b="1" dirty="0" smtClean="0"/>
              <a:t>)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ru-RU" sz="1900" dirty="0" smtClean="0"/>
              <a:t>Зарегистрировано в Минюсте России </a:t>
            </a:r>
          </a:p>
          <a:p>
            <a:pPr algn="ctr">
              <a:lnSpc>
                <a:spcPct val="70000"/>
              </a:lnSpc>
              <a:buFont typeface="Arial" charset="0"/>
              <a:buNone/>
            </a:pPr>
            <a:r>
              <a:rPr lang="ru-RU" sz="1900" dirty="0" smtClean="0"/>
              <a:t>18 августа 2015 г. N 38575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1800" b="1" dirty="0" smtClean="0"/>
          </a:p>
        </p:txBody>
      </p:sp>
      <p:sp>
        <p:nvSpPr>
          <p:cNvPr id="54275" name="Содержимое 9"/>
          <p:cNvSpPr>
            <a:spLocks noGrp="1"/>
          </p:cNvSpPr>
          <p:nvPr>
            <p:ph sz="half" idx="2"/>
          </p:nvPr>
        </p:nvSpPr>
        <p:spPr>
          <a:xfrm>
            <a:off x="1809751" y="2082800"/>
            <a:ext cx="8388349" cy="3797301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 профессиональной деятельности: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Деятельность по психолого-педагогическому сопровождению образовательного процесса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u="sng" dirty="0" smtClean="0"/>
              <a:t>Цель:</a:t>
            </a:r>
            <a:r>
              <a:rPr lang="ru-RU" sz="2000" dirty="0" smtClean="0"/>
              <a:t> Психолого-педагогическое сопровождение образовательного процесса в образовательных организациях общего, профессионального и дополнительного образования, основных и дополнительных образовательных программ; оказание психолого-педагогической помощи лицам с ограниченными возможностями здоровья, испытывающим трудности в освоении основных общеобразовательных программ, развитии и социальной адаптации, в том числе несовершеннолетним обучающимся, признанным в случаях и в порядке, которые предусмотрены уголовно-процессуальным законодательством, подозреваемыми, обвиняемыми или подсудимыми по уголовному делу либо являющимся потерпевшими или свидетелями преступления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Grp="1" noChangeArrowheads="1"/>
          </p:cNvSpPr>
          <p:nvPr>
            <p:ph idx="1"/>
          </p:nvPr>
        </p:nvSpPr>
        <p:spPr>
          <a:xfrm>
            <a:off x="576263" y="1376363"/>
            <a:ext cx="10972800" cy="4213225"/>
          </a:xfrm>
        </p:spPr>
        <p:txBody>
          <a:bodyPr/>
          <a:lstStyle/>
          <a:p>
            <a:pPr marL="0" indent="0">
              <a:buFontTx/>
              <a:buNone/>
            </a:pPr>
            <a:endParaRPr lang="en-US" altLang="ru-RU" sz="1600" smtClean="0"/>
          </a:p>
          <a:p>
            <a:pPr marL="0" indent="0">
              <a:buFontTx/>
              <a:buNone/>
            </a:pPr>
            <a:endParaRPr lang="en-US" altLang="ru-RU" sz="1600" smtClean="0"/>
          </a:p>
          <a:p>
            <a:pPr marL="0" indent="0">
              <a:buFontTx/>
              <a:buNone/>
            </a:pPr>
            <a:endParaRPr lang="en-US" altLang="ru-RU" sz="1600" smtClean="0"/>
          </a:p>
          <a:p>
            <a:pPr marL="0" indent="0">
              <a:buFontTx/>
              <a:buNone/>
            </a:pPr>
            <a:endParaRPr lang="ru-RU" altLang="ru-RU" sz="1600" smtClean="0"/>
          </a:p>
        </p:txBody>
      </p:sp>
      <p:sp>
        <p:nvSpPr>
          <p:cNvPr id="55298" name="Rectangle 8"/>
          <p:cNvSpPr>
            <a:spLocks noChangeArrowheads="1"/>
          </p:cNvSpPr>
          <p:nvPr/>
        </p:nvSpPr>
        <p:spPr bwMode="auto">
          <a:xfrm>
            <a:off x="350838" y="179388"/>
            <a:ext cx="7294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930275" algn="l"/>
              </a:tabLst>
            </a:pPr>
            <a:r>
              <a:rPr lang="ru-RU" altLang="ru-RU" sz="1600" b="1">
                <a:latin typeface="Calibri" pitchFamily="34" charset="0"/>
                <a:cs typeface="Times New Roman" pitchFamily="18" charset="0"/>
              </a:rPr>
              <a:t>ПС Пси: Описание трудовых функций, входящих в профессиональный стандарт</a:t>
            </a:r>
            <a:endParaRPr lang="en-US" altLang="ru-RU" sz="1600" b="1">
              <a:latin typeface="Calibri" pitchFamily="34" charset="0"/>
              <a:cs typeface="Times New Roman" pitchFamily="18" charset="0"/>
            </a:endParaRPr>
          </a:p>
          <a:p>
            <a:pPr>
              <a:tabLst>
                <a:tab pos="930275" algn="l"/>
              </a:tabLst>
            </a:pPr>
            <a:r>
              <a:rPr lang="ru-RU" altLang="ru-RU" sz="1600" b="1">
                <a:latin typeface="Calibri" pitchFamily="34" charset="0"/>
                <a:cs typeface="Times New Roman" pitchFamily="18" charset="0"/>
              </a:rPr>
              <a:t> (функциональная карта вида профессиональной деятельности)</a:t>
            </a:r>
            <a:endParaRPr lang="en-US" altLang="ru-RU" sz="1600">
              <a:latin typeface="Calibri" pitchFamily="34" charset="0"/>
            </a:endParaRPr>
          </a:p>
          <a:p>
            <a:pPr>
              <a:tabLst>
                <a:tab pos="930275" algn="l"/>
              </a:tabLst>
            </a:pPr>
            <a:endParaRPr lang="ru-RU" altLang="ru-RU" sz="1600">
              <a:latin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3213" y="1089025"/>
          <a:ext cx="11150600" cy="5556254"/>
        </p:xfrm>
        <a:graphic>
          <a:graphicData uri="http://schemas.openxmlformats.org/drawingml/2006/table">
            <a:tbl>
              <a:tblPr/>
              <a:tblGrid>
                <a:gridCol w="6794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575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36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6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Обобщенные трудовые функции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Трудовые функции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7238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Arial" charset="0"/>
                        </a:rPr>
                        <a:t>Психолого-педагогическое сопровождение образовательного процесса в образовательных организациях общего, профессионального и дополнительного образования, сопровождение основных и дополнительных образовательных программ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86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Психолого-педагогическое и методическое сопровождение реализации основных и дополнительных образовательных программ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1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28688" algn="l"/>
                        </a:tabLst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Arial" charset="0"/>
                        </a:rPr>
                        <a:t>Психологическая экспертиза (оценка) комфортности и безопасности образовательной среды образовательных организаций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0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Arial" charset="0"/>
                        </a:rPr>
                        <a:t>Психологическое консультирование субъектов образовательного процесса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9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Arial" charset="0"/>
                        </a:rPr>
                        <a:t>Коррекционно-развивающая работа с обучающимися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9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Arial" charset="0"/>
                        </a:rPr>
                        <a:t>Психологическая диагностика обучающихся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0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Психологическое просвещение субъектов образовательного процесса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38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Психопрофилактика (профессиональная деятельность, направленная на сохранение и укрепление психологического здоровья обучающихся в процессе обучения и воспитания в образовательных организациях)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1811000" cy="823913"/>
          </a:xfrm>
        </p:spPr>
        <p:txBody>
          <a:bodyPr/>
          <a:lstStyle/>
          <a:p>
            <a:pPr>
              <a:buFont typeface="Georgia" pitchFamily="18" charset="0"/>
              <a:buNone/>
              <a:tabLst>
                <a:tab pos="930275" algn="l"/>
              </a:tabLst>
            </a:pPr>
            <a:r>
              <a:rPr lang="ru-RU" altLang="ru-RU" sz="1800" smtClean="0">
                <a:solidFill>
                  <a:srgbClr val="002060"/>
                </a:solidFill>
                <a:cs typeface="Times New Roman" pitchFamily="18" charset="0"/>
              </a:rPr>
              <a:t>ПС Пси: Описание трудовых функций, входящих в профессиональный стандарт (функциональная карта вида профессиональной деятельности)</a:t>
            </a:r>
            <a:endParaRPr lang="en-US" altLang="ru-RU" sz="1800" smtClean="0">
              <a:solidFill>
                <a:srgbClr val="00206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38200" y="1165225"/>
          <a:ext cx="10706100" cy="569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Документ" r:id="rId3" imgW="6106997" imgH="4758441" progId="Word.Document.12">
                  <p:embed/>
                </p:oleObj>
              </mc:Choice>
              <mc:Fallback>
                <p:oleObj name="Документ" r:id="rId3" imgW="6106997" imgH="4758441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165225"/>
                        <a:ext cx="10706100" cy="569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582738" y="928688"/>
            <a:ext cx="10133012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начального общего образования утвержден приказом от 6 октября 2009 года №373 (зарегистрирован Минюстом России 22.12. 2009 г. №15785)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основного общего образования утвержден приказом от 17 декабря 2010 года №1897 (зарегистрирован Минюстом России 01.02.2011 г. №19644)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среднего (полного) общего образования утвержден приказом от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мая 2012 года № 413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(зарегистрирован Минюстом России 07.06. 2012,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рег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№ 24480)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дошкольного образования утвержден </a:t>
            </a:r>
            <a:r>
              <a:rPr lang="ru-RU" sz="2000" b="1" spc="50" dirty="0">
                <a:ln w="11430"/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2000" b="1" spc="50" dirty="0" err="1">
                <a:ln w="11430"/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b="1" spc="50" dirty="0">
                <a:ln w="11430"/>
                <a:latin typeface="Times New Roman" pitchFamily="18" charset="0"/>
                <a:cs typeface="Times New Roman" pitchFamily="18" charset="0"/>
              </a:rPr>
              <a:t> России от 17.10.2013 N 1155 «Об утверждении федерального государственного образовательного стандарта дошкольного образования»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latin typeface="Times New Roman" pitchFamily="18" charset="0"/>
                <a:cs typeface="Times New Roman" pitchFamily="18" charset="0"/>
              </a:rPr>
              <a:t>(з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арегистрирован в Минюсте РФ 14 ноября 2013 г.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Рег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номер №30384)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spc="50" dirty="0">
              <a:ln w="11430"/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4" descr="stand_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75113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296862"/>
            <a:ext cx="10417175" cy="936625"/>
          </a:xfrm>
        </p:spPr>
        <p:txBody>
          <a:bodyPr/>
          <a:lstStyle/>
          <a:p>
            <a:pPr eaLnBrk="1" hangingPunct="1"/>
            <a:r>
              <a:rPr lang="ru-RU" altLang="zh-CN" sz="2600" b="1" dirty="0" smtClean="0">
                <a:ea typeface="方正姚体"/>
                <a:cs typeface="方正姚体"/>
              </a:rPr>
              <a:t>Нормативно-правовая база</a:t>
            </a:r>
            <a:br>
              <a:rPr lang="ru-RU" altLang="zh-CN" sz="2600" b="1" dirty="0" smtClean="0">
                <a:ea typeface="方正姚体"/>
                <a:cs typeface="方正姚体"/>
              </a:rPr>
            </a:br>
            <a:r>
              <a:rPr lang="ru-RU" altLang="zh-CN" sz="2600" b="1" dirty="0" smtClean="0">
                <a:ea typeface="方正姚体"/>
                <a:cs typeface="方正姚体"/>
              </a:rPr>
              <a:t>(федеральный уровень) </a:t>
            </a:r>
            <a:endParaRPr lang="ru-RU" sz="2600" b="1" dirty="0" smtClean="0">
              <a:ea typeface="SimSun" pitchFamily="2" charset="-122"/>
              <a:cs typeface="方正姚体"/>
            </a:endParaRPr>
          </a:p>
        </p:txBody>
      </p:sp>
      <p:sp>
        <p:nvSpPr>
          <p:cNvPr id="4403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8256" y="1233487"/>
            <a:ext cx="11798300" cy="6000750"/>
          </a:xfrm>
        </p:spPr>
        <p:txBody>
          <a:bodyPr/>
          <a:lstStyle/>
          <a:p>
            <a:pPr marL="365125" indent="-255588" algn="just" eaLnBrk="1" hangingPunct="1"/>
            <a:r>
              <a:rPr lang="ru-RU" sz="2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Федеральный закон от 29.12.2012 N 273-ФЗ</a:t>
            </a:r>
            <a:r>
              <a:rPr lang="ru-RU" sz="2200" b="1" dirty="0" smtClean="0">
                <a:solidFill>
                  <a:srgbClr val="474773"/>
                </a:solidFill>
                <a:latin typeface="Arial" charset="0"/>
                <a:cs typeface="Arial" charset="0"/>
              </a:rPr>
              <a:t> «Об образовании в Российской Федерации» (ст.42</a:t>
            </a:r>
            <a:r>
              <a:rPr lang="ru-RU" sz="22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sz="2200" b="1" dirty="0" smtClean="0">
                <a:solidFill>
                  <a:srgbClr val="474773"/>
                </a:solidFill>
                <a:latin typeface="Arial" charset="0"/>
                <a:cs typeface="Arial" charset="0"/>
              </a:rPr>
              <a:t>Психолого-педагогическая, медицинская и социальная помощь обучающимся…)</a:t>
            </a:r>
            <a:endParaRPr lang="ru-RU" sz="2200" dirty="0" smtClean="0">
              <a:solidFill>
                <a:srgbClr val="474773"/>
              </a:solidFill>
              <a:latin typeface="Arial" charset="0"/>
              <a:cs typeface="Arial" charset="0"/>
            </a:endParaRPr>
          </a:p>
          <a:p>
            <a:pPr marL="365125" indent="-255588" algn="just" eaLnBrk="1" hangingPunct="1"/>
            <a:r>
              <a:rPr lang="ru-RU" sz="22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Профессиональный стандарт «Педагог-психолог (психолог в сфере образования)» </a:t>
            </a:r>
            <a:r>
              <a:rPr lang="ru-RU" sz="22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(</a:t>
            </a:r>
            <a:r>
              <a:rPr lang="ru-RU" sz="22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Приказ Минтруда и соцзащиты РФ от 24 июля 2015 года № 514 н</a:t>
            </a:r>
            <a:r>
              <a:rPr lang="ru-RU" sz="22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) </a:t>
            </a:r>
          </a:p>
          <a:p>
            <a:pPr marL="365125" indent="-255588" algn="just" eaLnBrk="1" hangingPunct="1"/>
            <a:r>
              <a:rPr lang="ru-RU" sz="2200" b="1" dirty="0" smtClean="0">
                <a:cs typeface="Arial" charset="0"/>
              </a:rPr>
              <a:t>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 (Приказ Министерства образования и науки Российской Федерации </a:t>
            </a:r>
            <a:r>
              <a:rPr lang="ru-RU" sz="2200" b="1" dirty="0" smtClean="0">
                <a:solidFill>
                  <a:schemeClr val="accent2"/>
                </a:solidFill>
                <a:cs typeface="Arial" charset="0"/>
              </a:rPr>
              <a:t>от 11 мая 2016 г. № 536</a:t>
            </a:r>
            <a:r>
              <a:rPr lang="ru-RU" sz="2200" b="1" dirty="0" smtClean="0">
                <a:cs typeface="Arial" charset="0"/>
              </a:rPr>
              <a:t>)</a:t>
            </a:r>
            <a:endParaRPr lang="ru-RU" sz="2200" b="1" dirty="0" smtClean="0">
              <a:latin typeface="Arial" charset="0"/>
              <a:cs typeface="Arial" charset="0"/>
            </a:endParaRPr>
          </a:p>
          <a:p>
            <a:pPr marL="365125" indent="-255588" algn="just" eaLnBrk="1" hangingPunct="1"/>
            <a:r>
              <a:rPr lang="ru-RU" sz="22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Концепция развития психологической службы в системе образования в Российской Федерации на период до 2025 года</a:t>
            </a:r>
            <a:r>
              <a:rPr lang="ru-RU" sz="22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 (утверждена </a:t>
            </a:r>
            <a:r>
              <a:rPr lang="ru-RU" sz="2200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Минобрнауки</a:t>
            </a:r>
            <a:r>
              <a:rPr lang="ru-RU" sz="22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России от 19.12.2017 г</a:t>
            </a:r>
            <a:r>
              <a:rPr lang="ru-RU" sz="2200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.)</a:t>
            </a:r>
          </a:p>
          <a:p>
            <a:pPr marL="365125" indent="-255588" algn="just" eaLnBrk="1" hangingPunct="1"/>
            <a:r>
              <a:rPr lang="ru-RU" sz="2200" b="1" dirty="0" smtClean="0">
                <a:solidFill>
                  <a:srgbClr val="604A7B"/>
                </a:solidFill>
                <a:latin typeface="Arial" charset="0"/>
                <a:cs typeface="Arial" charset="0"/>
              </a:rPr>
              <a:t>«О нормативном регулировании деятельности психологической службы в системе образования РФ» </a:t>
            </a:r>
            <a:r>
              <a:rPr lang="ru-RU" sz="22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(Письмо </a:t>
            </a:r>
            <a:r>
              <a:rPr lang="ru-RU" sz="2200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Минобрнауки</a:t>
            </a:r>
            <a:r>
              <a:rPr lang="ru-RU" sz="22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России №07-4587 от 30.07.2018)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65125" y="1066800"/>
          <a:ext cx="11266488" cy="5724525"/>
        </p:xfrm>
        <a:graphic>
          <a:graphicData uri="http://schemas.openxmlformats.org/drawingml/2006/table">
            <a:tbl>
              <a:tblPr/>
              <a:tblGrid>
                <a:gridCol w="6667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163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833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№ п/п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Вариативность форм психолого-педагогического сопровождения участников образовательного процесса в рамках ФГОС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Описание трудовых функций, входящих в Профстандарт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профилактика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психологическая профилактика (профессиональная деятельность, направленная на сохранение и укрепление психологического здоровья обучающихся в процессе обучения и воспитания в образовательных организациях)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диагностика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психологическая диагностика детей и обучающихся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консультирование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психологическое консультирование субъектов образовательного процесса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01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коррекционная работа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коррекционно-развивающая работа с детьми и обучающимися, в том числе по восстановлению и реабилитации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развивающая работа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просвещение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психологическое просвещение субъектов образовательного процесса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экспертиза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психологическая экспертиза (оценка) комфортности и безопасности образовательной среды образовательных организаций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9430" name="Rectangle 1"/>
          <p:cNvSpPr>
            <a:spLocks noChangeArrowheads="1"/>
          </p:cNvSpPr>
          <p:nvPr/>
        </p:nvSpPr>
        <p:spPr bwMode="auto">
          <a:xfrm>
            <a:off x="1060450" y="284163"/>
            <a:ext cx="99742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 algn="ctr"/>
            <a:r>
              <a:rPr lang="ru-RU" b="1">
                <a:solidFill>
                  <a:srgbClr val="7030A0"/>
                </a:solidFill>
                <a:cs typeface="Times New Roman" pitchFamily="18" charset="0"/>
              </a:rPr>
              <a:t>Соотнесение форм деятельности педагога-психолога </a:t>
            </a:r>
          </a:p>
          <a:p>
            <a:pPr indent="450850" algn="ctr"/>
            <a:r>
              <a:rPr lang="ru-RU" b="1">
                <a:solidFill>
                  <a:srgbClr val="7030A0"/>
                </a:solidFill>
                <a:cs typeface="Times New Roman" pitchFamily="18" charset="0"/>
              </a:rPr>
              <a:t>согласно требованиям ФГОС и трудовых функций, указанных в  Профстандарте</a:t>
            </a:r>
            <a:endParaRPr lang="ru-RU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85759"/>
            <a:ext cx="11906251" cy="500063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Стратегические планы Министерства просвещения РФ</a:t>
            </a:r>
            <a:endParaRPr lang="ru-RU" sz="3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0567" y="1028808"/>
            <a:ext cx="11531769" cy="6643688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defRPr/>
            </a:pPr>
            <a:r>
              <a:rPr lang="ru-RU" sz="5500" dirty="0" err="1" smtClean="0">
                <a:solidFill>
                  <a:schemeClr val="tx2">
                    <a:lumMod val="75000"/>
                  </a:schemeClr>
                </a:solidFill>
              </a:rPr>
              <a:t>Психологизация</a:t>
            </a: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 образовательной системы;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Конкурс моделей психологических служб системы образования субъектов РФ;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Вопросы комплексной безопасности – ПХ безопасность;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Будут направлены методические рекомендации по функционированию психологических служб (мониторинг по их выполнению);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Концепция агрессивного поведения;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В рамках проекта «Современная школа» курсы ПК в Москве для 3 тыс. педагогов-психологов ежегодно до 2030 г.;</a:t>
            </a:r>
            <a:endParaRPr lang="ru-RU" sz="5500" dirty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Межведомственный План и внутриведомственное взаимодействие Психологической службы системы образования;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Социально-психологическое тестирование – будет рейтинг регионов;</a:t>
            </a:r>
          </a:p>
          <a:p>
            <a:pPr eaLnBrk="1" hangingPunct="1">
              <a:defRPr/>
            </a:pPr>
            <a:r>
              <a:rPr lang="ru-RU" sz="5500" dirty="0" smtClean="0">
                <a:solidFill>
                  <a:schemeClr val="tx2">
                    <a:lumMod val="75000"/>
                  </a:schemeClr>
                </a:solidFill>
              </a:rPr>
              <a:t>Численность педагогов-психологов – полномочия регионов</a:t>
            </a:r>
          </a:p>
          <a:p>
            <a:pPr eaLnBrk="1" hangingPunct="1">
              <a:defRPr/>
            </a:pPr>
            <a:endParaRPr lang="ru-RU" sz="55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A600A6"/>
              </a:buClr>
              <a:buFontTx/>
              <a:buNone/>
              <a:defRPr/>
            </a:pP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1348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3"/>
          <p:cNvSpPr txBox="1">
            <a:spLocks noChangeArrowheads="1"/>
          </p:cNvSpPr>
          <p:nvPr/>
        </p:nvSpPr>
        <p:spPr bwMode="auto">
          <a:xfrm>
            <a:off x="6107184" y="1979802"/>
            <a:ext cx="5657395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2088" indent="-192088" algn="just" defTabSz="822325">
              <a:lnSpc>
                <a:spcPct val="90000"/>
              </a:lnSpc>
              <a:spcBef>
                <a:spcPts val="900"/>
              </a:spcBef>
              <a:buFontTx/>
              <a:buChar char="•"/>
            </a:pPr>
            <a:r>
              <a:rPr lang="ru-RU" sz="2200" b="1" dirty="0">
                <a:solidFill>
                  <a:srgbClr val="000000"/>
                </a:solidFill>
              </a:rPr>
              <a:t>Распоряжение </a:t>
            </a:r>
            <a:r>
              <a:rPr lang="ru-RU" sz="2200" b="1" dirty="0" err="1">
                <a:solidFill>
                  <a:srgbClr val="000000"/>
                </a:solidFill>
              </a:rPr>
              <a:t>Минпросвещения</a:t>
            </a:r>
            <a:r>
              <a:rPr lang="ru-RU" sz="2200" b="1" dirty="0">
                <a:solidFill>
                  <a:srgbClr val="000000"/>
                </a:solidFill>
              </a:rPr>
              <a:t> России от 28.12.2020 № Р-193 </a:t>
            </a:r>
            <a:r>
              <a:rPr lang="ru-RU" sz="2200" b="1" dirty="0">
                <a:solidFill>
                  <a:srgbClr val="604A7B"/>
                </a:solidFill>
              </a:rPr>
              <a:t>«Об утверждении методических рекомендаций по системе функционирования психологических служб в общеобразовательных организациях</a:t>
            </a:r>
            <a:r>
              <a:rPr lang="ru-RU" sz="2200" b="1" dirty="0" smtClean="0">
                <a:solidFill>
                  <a:srgbClr val="604A7B"/>
                </a:solidFill>
              </a:rPr>
              <a:t>»</a:t>
            </a:r>
          </a:p>
          <a:p>
            <a:pPr marL="192088" indent="-192088" algn="just" defTabSz="822325">
              <a:lnSpc>
                <a:spcPct val="90000"/>
              </a:lnSpc>
              <a:spcBef>
                <a:spcPts val="900"/>
              </a:spcBef>
              <a:buFontTx/>
              <a:buChar char="•"/>
            </a:pPr>
            <a:r>
              <a:rPr lang="ru-RU" altLang="zh-CN" sz="2200" b="1" dirty="0" smtClean="0">
                <a:solidFill>
                  <a:srgbClr val="604A7B"/>
                </a:solidFill>
              </a:rPr>
              <a:t>Включение педагогов-психологов в административные команды ОО при разработке программ воспитания – до 20.09.21 г.</a:t>
            </a:r>
            <a:endParaRPr lang="ru-RU" altLang="zh-CN" sz="1400" b="1" dirty="0">
              <a:solidFill>
                <a:prstClr val="black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ПРОТОКОЛ закрытого совещания по вопросу: «Организация деятельности по профилактике </a:t>
            </a:r>
            <a:r>
              <a:rPr lang="ru-RU" dirty="0" err="1" smtClean="0"/>
              <a:t>аутодструктивного</a:t>
            </a:r>
            <a:r>
              <a:rPr lang="ru-RU" dirty="0" smtClean="0"/>
              <a:t> поведения несовершеннолетних» от 20.08.2021 г. №Д07-42/07пр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Использовать в работе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801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entr\Downloads\WhatsApp Image 2021-06-16 at 09.48.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5510288" cy="658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whatsapp.com/4d7bde4d-d936-4e11-9bb7-9420a6917e63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4d7bde4d-d936-4e11-9bb7-9420a6917e6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centr\Downloads\WhatsApp Image 2021-07-15 at 16.02.23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863" y="0"/>
            <a:ext cx="3723807" cy="36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centr\Downloads\WhatsApp Image 2021-07-15 at 16.02.23 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72" y="3597780"/>
            <a:ext cx="3939728" cy="349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978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Документация педагога-психолога</a:t>
            </a:r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186815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dirty="0" smtClean="0"/>
              <a:t>Форма 1. План работы педагога-психолога на учебный год</a:t>
            </a:r>
          </a:p>
          <a:p>
            <a:pPr>
              <a:lnSpc>
                <a:spcPct val="80000"/>
              </a:lnSpc>
            </a:pPr>
            <a:r>
              <a:rPr lang="ru-RU" sz="2800" b="1" dirty="0" smtClean="0"/>
              <a:t>Форма 2. Журнал учета видов и форм работы педагога-психолога ОО с кодами (в </a:t>
            </a:r>
            <a:r>
              <a:rPr lang="ru-RU" sz="2800" b="1" dirty="0" err="1" smtClean="0"/>
              <a:t>гугл</a:t>
            </a:r>
            <a:r>
              <a:rPr lang="ru-RU" sz="2800" b="1" dirty="0" smtClean="0"/>
              <a:t>-форме)</a:t>
            </a:r>
            <a:r>
              <a:rPr lang="ru-RU" sz="28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ru-RU" sz="2800" b="1" dirty="0" smtClean="0"/>
              <a:t>Форма 3. Карта индивидуального психолого-педагогического сопровождения ребенка</a:t>
            </a:r>
            <a:endParaRPr lang="ru-RU" sz="2800" dirty="0" smtClean="0"/>
          </a:p>
          <a:p>
            <a:pPr>
              <a:lnSpc>
                <a:spcPct val="80000"/>
              </a:lnSpc>
            </a:pPr>
            <a:r>
              <a:rPr lang="ru-RU" sz="2800" b="1" dirty="0" smtClean="0"/>
              <a:t>Форма 4. Заключение по результатам группового диагностического обследования</a:t>
            </a:r>
            <a:r>
              <a:rPr lang="ru-RU" sz="28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ru-RU" sz="2800" b="1" dirty="0" smtClean="0"/>
              <a:t>Форма 5. Структура психолого-педагогической программы в соответствии с ФГОС</a:t>
            </a:r>
          </a:p>
          <a:p>
            <a:pPr>
              <a:lnSpc>
                <a:spcPct val="80000"/>
              </a:lnSpc>
            </a:pPr>
            <a:r>
              <a:rPr lang="ru-RU" sz="2800" b="1" dirty="0" smtClean="0"/>
              <a:t>Форма 6. Аналитический отчет о результатах деятельности педагога-психолога и статистическая </a:t>
            </a:r>
            <a:r>
              <a:rPr lang="ru-RU" sz="2800" b="1" dirty="0" smtClean="0"/>
              <a:t>справка</a:t>
            </a:r>
          </a:p>
          <a:p>
            <a:pPr>
              <a:lnSpc>
                <a:spcPct val="80000"/>
              </a:lnSpc>
            </a:pPr>
            <a:r>
              <a:rPr lang="ru-RU" sz="2800" b="1" dirty="0" smtClean="0"/>
              <a:t>Согласие родителей (законных представителей)</a:t>
            </a:r>
            <a:endParaRPr lang="ru-RU" sz="2800" b="1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71389" cy="6858000"/>
          </a:xfrm>
        </p:spPr>
      </p:pic>
      <p:sp>
        <p:nvSpPr>
          <p:cNvPr id="9" name="Параллелограмм 8"/>
          <p:cNvSpPr/>
          <p:nvPr/>
        </p:nvSpPr>
        <p:spPr>
          <a:xfrm>
            <a:off x="1952625" y="188642"/>
            <a:ext cx="9163051" cy="563835"/>
          </a:xfrm>
          <a:prstGeom prst="parallelogram">
            <a:avLst>
              <a:gd name="adj" fmla="val 92442"/>
            </a:avLst>
          </a:prstGeom>
          <a:gradFill flip="none" rotWithShape="1">
            <a:gsLst>
              <a:gs pos="100000">
                <a:srgbClr val="92D050">
                  <a:lumMod val="75000"/>
                  <a:lumOff val="25000"/>
                </a:srgbClr>
              </a:gs>
              <a:gs pos="67000">
                <a:schemeClr val="accent6">
                  <a:lumMod val="20000"/>
                  <a:lumOff val="80000"/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CC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СТРУКТУРА  И  ПЕДАГОГИЧЕСКИЙ СОСТАВ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3366CC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334960" y="2072642"/>
            <a:ext cx="1958597" cy="3600986"/>
          </a:xfrm>
          <a:prstGeom prst="rect">
            <a:avLst/>
          </a:prstGeom>
          <a:solidFill>
            <a:srgbClr val="FCEEDA">
              <a:alpha val="50196"/>
            </a:srgbClr>
          </a:solidFill>
          <a:ln>
            <a:solidFill>
              <a:srgbClr val="F2AC44">
                <a:lumMod val="75000"/>
              </a:srgbClr>
            </a:solidFill>
            <a:prstDash val="sysDot"/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Педагог-психолог (26)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Учитель-логопед (2)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Социальный педагог (17)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Методист (1)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Тьюторы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 (3)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Начальники отделов (5)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/>
              </a:rPr>
              <a:t>Главный специалист (3)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688104" y="6361611"/>
            <a:ext cx="2217921" cy="434090"/>
          </a:xfrm>
          <a:prstGeom prst="rect">
            <a:avLst/>
          </a:prstGeom>
          <a:solidFill>
            <a:srgbClr val="FCEEDA">
              <a:alpha val="50196"/>
            </a:srgbClr>
          </a:solidFill>
          <a:ln w="3175" cap="flat" cmpd="sng" algn="ctr">
            <a:solidFill>
              <a:srgbClr val="D93333">
                <a:lumMod val="75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79 человек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275317" y="830856"/>
            <a:ext cx="8395855" cy="483851"/>
          </a:xfrm>
          <a:prstGeom prst="rect">
            <a:avLst/>
          </a:prstGeom>
          <a:gradFill rotWithShape="1">
            <a:gsLst>
              <a:gs pos="0">
                <a:srgbClr val="92D050">
                  <a:lumMod val="110000"/>
                  <a:satMod val="105000"/>
                  <a:tint val="67000"/>
                </a:srgbClr>
              </a:gs>
              <a:gs pos="50000">
                <a:srgbClr val="92D050">
                  <a:lumMod val="105000"/>
                  <a:satMod val="103000"/>
                  <a:tint val="73000"/>
                </a:srgbClr>
              </a:gs>
              <a:gs pos="100000">
                <a:srgbClr val="92D05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26C6C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Г(О)БУ Центр «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26C6C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СемьЯ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26C6C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»</a:t>
            </a:r>
          </a:p>
        </p:txBody>
      </p:sp>
      <p:sp>
        <p:nvSpPr>
          <p:cNvPr id="58" name="Заголовок 1">
            <a:extLst>
              <a:ext uri="{FF2B5EF4-FFF2-40B4-BE49-F238E27FC236}">
                <a16:creationId xmlns="" xmlns:a16="http://schemas.microsoft.com/office/drawing/2014/main" id="{EDCD32D6-9A9E-483D-8EF7-F9688CC3A0AF}"/>
              </a:ext>
            </a:extLst>
          </p:cNvPr>
          <p:cNvSpPr txBox="1">
            <a:spLocks/>
          </p:cNvSpPr>
          <p:nvPr/>
        </p:nvSpPr>
        <p:spPr>
          <a:xfrm>
            <a:off x="8922153" y="1132794"/>
            <a:ext cx="2752271" cy="617536"/>
          </a:xfrm>
          <a:prstGeom prst="rect">
            <a:avLst/>
          </a:prstGeom>
        </p:spPr>
        <p:txBody>
          <a:bodyPr vert="horz" lIns="109728" tIns="54864" rIns="109728" bIns="54864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57" y="1373658"/>
            <a:ext cx="4662471" cy="423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6259289" y="5889179"/>
            <a:ext cx="593271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Организация деятельности по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функционированию девяти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территориальных отделений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муниципальных образованиях Липецкой области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Грязинский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Лебедянский, Елецкий,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Тербунский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Данковский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Добринский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Становлянский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Хлевенский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F00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Чаплыгинский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+mn-ea"/>
              <a:cs typeface="Arial"/>
            </a:endParaRPr>
          </a:p>
        </p:txBody>
      </p:sp>
      <p:pic>
        <p:nvPicPr>
          <p:cNvPr id="13" name="Picture 2" descr="C:\Users\strukova\Documents\Прокофьев\Работа\На исполнении\Презентация Центра\Logo Центра\Logo_cent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96913" y="144704"/>
            <a:ext cx="875931" cy="8190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/>
          <a:srcRect l="8843" t="27989" r="7185" b="13390"/>
          <a:stretch/>
        </p:blipFill>
        <p:spPr>
          <a:xfrm>
            <a:off x="205095" y="1515293"/>
            <a:ext cx="5103199" cy="467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7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5"/>
          <p:cNvSpPr>
            <a:spLocks noChangeArrowheads="1"/>
          </p:cNvSpPr>
          <p:nvPr/>
        </p:nvSpPr>
        <p:spPr bwMode="auto">
          <a:xfrm>
            <a:off x="2743200" y="428625"/>
            <a:ext cx="944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1F497D"/>
              </a:buClr>
              <a:buSzPct val="90000"/>
              <a:buFont typeface="Wingdings" pitchFamily="2" charset="2"/>
              <a:buNone/>
            </a:pPr>
            <a: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  <a:t>Федеральный закон от 29.12.2012 N 273-ФЗ</a:t>
            </a:r>
            <a:b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  <a:t>"Об образовании в Российской Федерации"</a:t>
            </a:r>
            <a:endParaRPr lang="ru-RU" altLang="ru-RU" sz="240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45058" name="Rectangle 17"/>
          <p:cNvSpPr>
            <a:spLocks noChangeArrowheads="1"/>
          </p:cNvSpPr>
          <p:nvPr/>
        </p:nvSpPr>
        <p:spPr bwMode="auto">
          <a:xfrm>
            <a:off x="630238" y="1173163"/>
            <a:ext cx="111760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 b="1" dirty="0">
                <a:solidFill>
                  <a:srgbClr val="1F497D"/>
                </a:solidFill>
                <a:latin typeface="Calibri" pitchFamily="34" charset="0"/>
              </a:rPr>
              <a:t>Статья 34. Основные права обучающихся и меры их социальной поддержки и стимулирования</a:t>
            </a:r>
          </a:p>
          <a:p>
            <a:r>
              <a:rPr lang="ru-RU" altLang="ru-RU" sz="2200" u="sng" dirty="0">
                <a:solidFill>
                  <a:srgbClr val="000000"/>
                </a:solidFill>
                <a:latin typeface="Calibri" pitchFamily="34" charset="0"/>
              </a:rPr>
              <a:t>Часть 1. Обучающимся предоставляются академические права на:</a:t>
            </a:r>
          </a:p>
          <a:p>
            <a:pPr algn="just"/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2) предоставление условий для обучения с учетом особенностей их психофизического развития и состояния здоровья, в том числе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получение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 социально-педагогической и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психологической помощи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, бесплатной </a:t>
            </a:r>
            <a:r>
              <a:rPr lang="ru-RU" altLang="ru-RU" sz="2200" dirty="0" err="1">
                <a:solidFill>
                  <a:srgbClr val="FF3300"/>
                </a:solidFill>
                <a:latin typeface="Calibri" pitchFamily="34" charset="0"/>
              </a:rPr>
              <a:t>психолого-медико-педагогической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 коррекции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</p:txBody>
      </p:sp>
      <p:sp>
        <p:nvSpPr>
          <p:cNvPr id="45059" name="Rectangle 18"/>
          <p:cNvSpPr>
            <a:spLocks noChangeArrowheads="1"/>
          </p:cNvSpPr>
          <p:nvPr/>
        </p:nvSpPr>
        <p:spPr bwMode="auto">
          <a:xfrm>
            <a:off x="603250" y="3519488"/>
            <a:ext cx="11099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 b="1">
                <a:solidFill>
                  <a:srgbClr val="1F497D"/>
                </a:solidFill>
                <a:latin typeface="Calibri" pitchFamily="34" charset="0"/>
              </a:rPr>
  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  </a:r>
          </a:p>
          <a:p>
            <a:r>
              <a:rPr lang="ru-RU" altLang="ru-RU" sz="2200" u="sng">
                <a:solidFill>
                  <a:srgbClr val="000000"/>
                </a:solidFill>
                <a:latin typeface="Calibri" pitchFamily="34" charset="0"/>
              </a:rPr>
              <a:t>Часть 3. Родители (законные представители) несовершеннолетних обучающихся имеют право:</a:t>
            </a:r>
          </a:p>
          <a:p>
            <a:pPr algn="just"/>
            <a:r>
              <a:rPr lang="ru-RU" altLang="ru-RU" sz="2200">
                <a:solidFill>
                  <a:srgbClr val="000000"/>
                </a:solidFill>
                <a:latin typeface="Calibri" pitchFamily="34" charset="0"/>
              </a:rPr>
              <a:t>6) </a:t>
            </a:r>
            <a:r>
              <a:rPr lang="ru-RU" altLang="ru-RU" sz="2200">
                <a:solidFill>
                  <a:srgbClr val="FF3300"/>
                </a:solidFill>
                <a:latin typeface="Calibri" pitchFamily="34" charset="0"/>
              </a:rPr>
              <a:t>получать информацию о</a:t>
            </a:r>
            <a:r>
              <a:rPr lang="ru-RU" altLang="ru-RU" sz="2200">
                <a:solidFill>
                  <a:srgbClr val="000000"/>
                </a:solidFill>
                <a:latin typeface="Calibri" pitchFamily="34" charset="0"/>
              </a:rPr>
              <a:t> всех видах планируемых обследований (психологических, </a:t>
            </a:r>
            <a:r>
              <a:rPr lang="ru-RU" altLang="ru-RU" sz="2200">
                <a:solidFill>
                  <a:srgbClr val="FF3300"/>
                </a:solidFill>
                <a:latin typeface="Calibri" pitchFamily="34" charset="0"/>
              </a:rPr>
              <a:t>психолого</a:t>
            </a:r>
            <a:r>
              <a:rPr lang="ru-RU" altLang="ru-RU" sz="2200">
                <a:solidFill>
                  <a:srgbClr val="000000"/>
                </a:solidFill>
                <a:latin typeface="Calibri" pitchFamily="34" charset="0"/>
              </a:rPr>
              <a:t>-педагогических) обучающихся, </a:t>
            </a:r>
            <a:r>
              <a:rPr lang="ru-RU" altLang="ru-RU" sz="2200">
                <a:solidFill>
                  <a:srgbClr val="FF3300"/>
                </a:solidFill>
                <a:latin typeface="Calibri" pitchFamily="34" charset="0"/>
              </a:rPr>
              <a:t>давать согласие на проведение</a:t>
            </a:r>
            <a:r>
              <a:rPr lang="ru-RU" altLang="ru-RU" sz="2200">
                <a:solidFill>
                  <a:srgbClr val="000000"/>
                </a:solidFill>
                <a:latin typeface="Calibri" pitchFamily="34" charset="0"/>
              </a:rPr>
              <a:t> таких обследований или участие в таких обследованиях, </a:t>
            </a:r>
            <a:r>
              <a:rPr lang="ru-RU" altLang="ru-RU" sz="2200">
                <a:solidFill>
                  <a:srgbClr val="FF3300"/>
                </a:solidFill>
                <a:latin typeface="Calibri" pitchFamily="34" charset="0"/>
              </a:rPr>
              <a:t>отказаться</a:t>
            </a:r>
            <a:r>
              <a:rPr lang="ru-RU" altLang="ru-RU" sz="2200">
                <a:solidFill>
                  <a:srgbClr val="000000"/>
                </a:solidFill>
                <a:latin typeface="Calibri" pitchFamily="34" charset="0"/>
              </a:rPr>
              <a:t> от их проведения или участия в них, </a:t>
            </a:r>
            <a:r>
              <a:rPr lang="ru-RU" altLang="ru-RU" sz="2200">
                <a:solidFill>
                  <a:srgbClr val="FF3300"/>
                </a:solidFill>
                <a:latin typeface="Calibri" pitchFamily="34" charset="0"/>
              </a:rPr>
              <a:t>получать информацию о результатах проведенных обследований обучающихся</a:t>
            </a:r>
            <a:endParaRPr lang="ru-RU" altLang="ru-RU" sz="2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ChangeArrowheads="1"/>
          </p:cNvSpPr>
          <p:nvPr/>
        </p:nvSpPr>
        <p:spPr bwMode="auto">
          <a:xfrm>
            <a:off x="2381250" y="428625"/>
            <a:ext cx="944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1F497D"/>
              </a:buClr>
              <a:buSzPct val="90000"/>
              <a:buFont typeface="Wingdings" pitchFamily="2" charset="2"/>
              <a:buNone/>
            </a:pPr>
            <a: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  <a:t>Федеральный закон от 29.12.2012 N 273-ФЗ</a:t>
            </a:r>
            <a:b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</a:br>
            <a:r>
              <a:rPr lang="ru-RU" altLang="ru-RU" sz="2400" b="1">
                <a:solidFill>
                  <a:srgbClr val="FF3300"/>
                </a:solidFill>
                <a:latin typeface="Times New Roman" pitchFamily="18" charset="0"/>
              </a:rPr>
              <a:t>"Об образовании в Российской Федерации"</a:t>
            </a:r>
            <a:endParaRPr lang="ru-RU" altLang="ru-RU" sz="240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833438" y="1249363"/>
            <a:ext cx="109537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 b="1" dirty="0">
                <a:solidFill>
                  <a:srgbClr val="1F497D"/>
                </a:solidFill>
                <a:latin typeface="Calibri" pitchFamily="34" charset="0"/>
              </a:rPr>
              <a:t>Статья 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</a:p>
          <a:p>
            <a:r>
              <a:rPr lang="ru-RU" altLang="ru-RU" sz="2200" dirty="0" smtClean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Психолого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-педагогическая, медицинская и социальная помощь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оказывается детям, испытывающим трудности в освоении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 основных общеобразовательных программ,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развитии и социальной адаптации ….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психологами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педагогами-психологами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altLang="ru-RU" sz="2200" u="sng" dirty="0">
                <a:solidFill>
                  <a:srgbClr val="000000"/>
                </a:solidFill>
                <a:latin typeface="Calibri" pitchFamily="34" charset="0"/>
              </a:rPr>
              <a:t>организаций, осуществляющих образовательную деятельность, в которых такие дети обучаются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. Органы местного самоуправления имеют право на создание центров психолого-педагогической, медицинской и социальной помощи.</a:t>
            </a:r>
          </a:p>
        </p:txBody>
      </p:sp>
      <p:sp>
        <p:nvSpPr>
          <p:cNvPr id="46083" name="Прямоугольник 3"/>
          <p:cNvSpPr>
            <a:spLocks noChangeArrowheads="1"/>
          </p:cNvSpPr>
          <p:nvPr/>
        </p:nvSpPr>
        <p:spPr bwMode="auto">
          <a:xfrm>
            <a:off x="956755" y="4470400"/>
            <a:ext cx="103759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Психолого-педагогическая,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 медицинская и социальная помощь включает в себя:</a:t>
            </a:r>
          </a:p>
          <a:p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…….</a:t>
            </a:r>
          </a:p>
          <a:p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3. </a:t>
            </a:r>
            <a:r>
              <a:rPr lang="ru-RU" altLang="ru-RU" sz="2200" dirty="0">
                <a:solidFill>
                  <a:srgbClr val="FF3300"/>
                </a:solidFill>
                <a:latin typeface="Calibri" pitchFamily="34" charset="0"/>
              </a:rPr>
              <a:t>Психолого-педагогическая</a:t>
            </a:r>
            <a:r>
              <a:rPr lang="ru-RU" altLang="ru-RU" sz="2200" dirty="0">
                <a:solidFill>
                  <a:srgbClr val="000000"/>
                </a:solidFill>
                <a:latin typeface="Calibri" pitchFamily="34" charset="0"/>
              </a:rPr>
              <a:t>, медицинская и социальная помощь оказывается детям </a:t>
            </a:r>
            <a:r>
              <a:rPr lang="ru-RU" altLang="ru-RU" sz="2200" i="1" u="sng" dirty="0">
                <a:solidFill>
                  <a:srgbClr val="000000"/>
                </a:solidFill>
                <a:latin typeface="Calibri" pitchFamily="34" charset="0"/>
              </a:rPr>
              <a:t>на основании заявления или согласия в письменной форме их родителей (законных представителей).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ый треугольник 23"/>
          <p:cNvSpPr/>
          <p:nvPr/>
        </p:nvSpPr>
        <p:spPr>
          <a:xfrm rot="16200000">
            <a:off x="7606279" y="1315878"/>
            <a:ext cx="4342746" cy="4828696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00B050">
                  <a:alpha val="33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5" name="Прямоугольный треугольник 24"/>
          <p:cNvSpPr/>
          <p:nvPr/>
        </p:nvSpPr>
        <p:spPr>
          <a:xfrm flipV="1">
            <a:off x="0" y="857250"/>
            <a:ext cx="3435179" cy="2353963"/>
          </a:xfrm>
          <a:prstGeom prst="rtTriangle">
            <a:avLst/>
          </a:prstGeom>
          <a:gradFill>
            <a:gsLst>
              <a:gs pos="58000">
                <a:srgbClr val="FF9393">
                  <a:alpha val="0"/>
                </a:srgbClr>
              </a:gs>
              <a:gs pos="100000">
                <a:srgbClr val="FF9393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47111" name="Заголовок 15"/>
          <p:cNvSpPr>
            <a:spLocks noGrp="1"/>
          </p:cNvSpPr>
          <p:nvPr>
            <p:ph type="title"/>
          </p:nvPr>
        </p:nvSpPr>
        <p:spPr>
          <a:xfrm>
            <a:off x="839788" y="1200150"/>
            <a:ext cx="3933825" cy="209867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7112" name="Содержимое 17"/>
          <p:cNvSpPr>
            <a:spLocks noGrp="1"/>
          </p:cNvSpPr>
          <p:nvPr>
            <p:ph idx="1"/>
          </p:nvPr>
        </p:nvSpPr>
        <p:spPr>
          <a:xfrm>
            <a:off x="5546725" y="0"/>
            <a:ext cx="5889626" cy="4849812"/>
          </a:xfrm>
        </p:spPr>
        <p:txBody>
          <a:bodyPr/>
          <a:lstStyle/>
          <a:p>
            <a:pPr marL="192088" indent="-192088">
              <a:buFontTx/>
              <a:buNone/>
            </a:pPr>
            <a:r>
              <a:rPr lang="ru-RU" sz="2000" dirty="0" smtClean="0">
                <a:solidFill>
                  <a:srgbClr val="376092"/>
                </a:solidFill>
              </a:rPr>
              <a:t>   Об основных мерах, обеспечивающих </a:t>
            </a:r>
            <a:r>
              <a:rPr lang="ru-RU" sz="2000" dirty="0" smtClean="0">
                <a:solidFill>
                  <a:srgbClr val="C00000"/>
                </a:solidFill>
              </a:rPr>
              <a:t>выполнение Указа Президента РФ</a:t>
            </a:r>
            <a:r>
              <a:rPr lang="ru-RU" sz="2000" dirty="0" smtClean="0">
                <a:solidFill>
                  <a:srgbClr val="376092"/>
                </a:solidFill>
              </a:rPr>
              <a:t>, о вхождении Российской Федерации в число 10 ведущих стран по качеству общего образования.</a:t>
            </a:r>
          </a:p>
          <a:p>
            <a:pPr marL="192088" indent="-192088"/>
            <a:r>
              <a:rPr lang="ru-RU" sz="2000" dirty="0" smtClean="0">
                <a:solidFill>
                  <a:srgbClr val="000000"/>
                </a:solidFill>
              </a:rPr>
              <a:t>2. Повышение эффективности работы образовательных организаций по </a:t>
            </a:r>
            <a:r>
              <a:rPr lang="ru-RU" sz="2000" dirty="0" smtClean="0">
                <a:solidFill>
                  <a:srgbClr val="FF0000"/>
                </a:solidFill>
              </a:rPr>
              <a:t>обеспечению безопасности </a:t>
            </a:r>
            <a:r>
              <a:rPr lang="ru-RU" sz="2000" dirty="0" smtClean="0">
                <a:solidFill>
                  <a:srgbClr val="000000"/>
                </a:solidFill>
              </a:rPr>
              <a:t>образовательной среды и </a:t>
            </a:r>
            <a:r>
              <a:rPr lang="ru-RU" sz="2000" u="sng" dirty="0" smtClean="0">
                <a:solidFill>
                  <a:srgbClr val="FF0000"/>
                </a:solidFill>
              </a:rPr>
              <a:t>профилактике </a:t>
            </a:r>
            <a:r>
              <a:rPr lang="ru-RU" sz="2000" u="sng" dirty="0" err="1" smtClean="0">
                <a:solidFill>
                  <a:srgbClr val="FF0000"/>
                </a:solidFill>
              </a:rPr>
              <a:t>девиантного</a:t>
            </a:r>
            <a:r>
              <a:rPr lang="ru-RU" sz="2000" u="sng" dirty="0" smtClean="0">
                <a:solidFill>
                  <a:srgbClr val="FF0000"/>
                </a:solidFill>
              </a:rPr>
              <a:t> поведения </a:t>
            </a:r>
            <a:r>
              <a:rPr lang="ru-RU" sz="2000" dirty="0" smtClean="0">
                <a:solidFill>
                  <a:srgbClr val="000000"/>
                </a:solidFill>
              </a:rPr>
              <a:t>обучающихся.</a:t>
            </a:r>
          </a:p>
          <a:p>
            <a:pPr marL="192088" indent="-192088"/>
            <a:r>
              <a:rPr lang="ru-RU" sz="2000" dirty="0" smtClean="0">
                <a:solidFill>
                  <a:srgbClr val="000000"/>
                </a:solidFill>
              </a:rPr>
              <a:t>3. Создание условий </a:t>
            </a:r>
            <a:r>
              <a:rPr lang="ru-RU" sz="2000" dirty="0" smtClean="0">
                <a:solidFill>
                  <a:srgbClr val="FF0000"/>
                </a:solidFill>
              </a:rPr>
              <a:t>обеспечения психолого-педагогической помощи обучающимся, испытывающим трудности </a:t>
            </a:r>
            <a:r>
              <a:rPr lang="ru-RU" sz="2000" dirty="0" smtClean="0">
                <a:solidFill>
                  <a:srgbClr val="000000"/>
                </a:solidFill>
              </a:rPr>
              <a:t>в освоении основных общеобразовательных программ, развитии и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социальной адаптации</a:t>
            </a:r>
            <a:r>
              <a:rPr lang="ru-RU" sz="2000" dirty="0" smtClean="0"/>
              <a:t>.</a:t>
            </a:r>
          </a:p>
          <a:p>
            <a:pPr marL="192088" indent="-192088"/>
            <a:r>
              <a:rPr lang="ru-RU" sz="2000" dirty="0" smtClean="0">
                <a:solidFill>
                  <a:srgbClr val="000000"/>
                </a:solidFill>
              </a:rPr>
              <a:t>5. Эффективная система </a:t>
            </a:r>
            <a:r>
              <a:rPr lang="ru-RU" sz="2000" dirty="0" smtClean="0">
                <a:solidFill>
                  <a:srgbClr val="FF0000"/>
                </a:solidFill>
              </a:rPr>
              <a:t>выявления и развития выдающихся способностей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- прорывное научно-технологическое и социально-экономическое развитие России.</a:t>
            </a:r>
          </a:p>
          <a:p>
            <a:pPr marL="192088" indent="-192088"/>
            <a:r>
              <a:rPr lang="ru-RU" sz="2000" dirty="0" smtClean="0">
                <a:solidFill>
                  <a:srgbClr val="000000"/>
                </a:solidFill>
              </a:rPr>
              <a:t>8. Создание современной здоровье-сберегающей образовательной среды для обучения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детей с ограниченными возможностями здоровья</a:t>
            </a:r>
            <a:endParaRPr lang="ru-RU" sz="2000" dirty="0" smtClean="0"/>
          </a:p>
        </p:txBody>
      </p:sp>
      <p:sp>
        <p:nvSpPr>
          <p:cNvPr id="22" name="Прямоугольник 5"/>
          <p:cNvSpPr>
            <a:spLocks noGrp="1" noChangeArrowheads="1"/>
          </p:cNvSpPr>
          <p:nvPr>
            <p:ph type="body" sz="half" idx="2"/>
          </p:nvPr>
        </p:nvSpPr>
        <p:spPr>
          <a:xfrm>
            <a:off x="882650" y="3013075"/>
            <a:ext cx="3932238" cy="300038"/>
          </a:xfrm>
          <a:ex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sz="1350" i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7114" name="Прямоугольник 11"/>
          <p:cNvSpPr>
            <a:spLocks noChangeArrowheads="1"/>
          </p:cNvSpPr>
          <p:nvPr/>
        </p:nvSpPr>
        <p:spPr bwMode="auto">
          <a:xfrm>
            <a:off x="341313" y="4011613"/>
            <a:ext cx="52895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" indent="-190500" algn="just" defTabSz="615950">
              <a:lnSpc>
                <a:spcPct val="90000"/>
              </a:lnSpc>
              <a:spcBef>
                <a:spcPts val="675"/>
              </a:spcBef>
              <a:buFont typeface="Arial" charset="0"/>
              <a:buChar char="•"/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Указ Президента Российской Федерации №204 от 7 мая 2018 года «</a:t>
            </a:r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О национальных целях и стратегических задачах развития Российской Федерации на период до 2024 года</a:t>
            </a: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47115" name="Picture 2" descr="https://www.oficery.ru/sites/default/files/newsbel.by-25.11.2017-gvxtebgjuogtaz0oon5pzt4dwzvmukx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463" y="828675"/>
            <a:ext cx="4852987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Содержимое 2"/>
          <p:cNvSpPr>
            <a:spLocks noGrp="1"/>
          </p:cNvSpPr>
          <p:nvPr>
            <p:ph idx="4294967295"/>
          </p:nvPr>
        </p:nvSpPr>
        <p:spPr>
          <a:xfrm>
            <a:off x="820738" y="668338"/>
            <a:ext cx="10972800" cy="3751262"/>
          </a:xfrm>
        </p:spPr>
        <p:txBody>
          <a:bodyPr/>
          <a:lstStyle/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Указ Президента РФ от 29 мая 2017 года № 240 «Об объявлении в Российской Федерации Десятилетия детства» 2018-2027 гг.</a:t>
            </a:r>
          </a:p>
          <a:p>
            <a:pPr marL="192088" indent="-192088"/>
            <a:r>
              <a:rPr lang="ru-RU" sz="2400" b="1" dirty="0" smtClean="0">
                <a:solidFill>
                  <a:srgbClr val="FF0000"/>
                </a:solidFill>
              </a:rPr>
              <a:t>Распоряжение Правительства РФ  №122-р от 23.01.2021 г. </a:t>
            </a:r>
          </a:p>
          <a:p>
            <a:pPr marL="192088" indent="-192088"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«Об утверждении Плана мероприятий до 2027 г., </a:t>
            </a:r>
          </a:p>
          <a:p>
            <a:pPr marL="192088" indent="-192088"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проводимых в рамках Десятилетия детства»</a:t>
            </a:r>
            <a:endParaRPr lang="ru-RU" sz="2400" i="1" dirty="0" smtClean="0">
              <a:solidFill>
                <a:srgbClr val="7030A0"/>
              </a:solidFill>
            </a:endParaRPr>
          </a:p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План мероприятий:</a:t>
            </a:r>
          </a:p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П.78 – Развитие сети служб, предоставляющих экстремальную ПХ помощь в дистанционном формате;</a:t>
            </a:r>
          </a:p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П.112 - Развитие психологической службы в системе образования </a:t>
            </a:r>
          </a:p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П. 113 - Создание условий для реализации мероприятий, обеспечивающих формирование </a:t>
            </a:r>
            <a:r>
              <a:rPr lang="ru-RU" sz="2400" dirty="0" err="1" smtClean="0">
                <a:solidFill>
                  <a:schemeClr val="tx2"/>
                </a:solidFill>
              </a:rPr>
              <a:t>стрессоустойчивости</a:t>
            </a:r>
            <a:r>
              <a:rPr lang="ru-RU" sz="2400" dirty="0" smtClean="0">
                <a:solidFill>
                  <a:schemeClr val="tx2"/>
                </a:solidFill>
              </a:rPr>
              <a:t> у детей и подростков</a:t>
            </a:r>
          </a:p>
          <a:p>
            <a:pPr marL="192088" indent="-192088"/>
            <a:r>
              <a:rPr lang="ru-RU" sz="2400" dirty="0" smtClean="0">
                <a:solidFill>
                  <a:schemeClr val="tx2"/>
                </a:solidFill>
              </a:rPr>
              <a:t>П. 115 – Реализация комплекса мер по совершенствованию системы профилактики суицида</a:t>
            </a:r>
          </a:p>
          <a:p>
            <a:pPr marL="192088" indent="-192088">
              <a:buFontTx/>
              <a:buNone/>
            </a:pPr>
            <a:endParaRPr lang="ru-RU" sz="2400" i="1" dirty="0" smtClean="0">
              <a:solidFill>
                <a:schemeClr val="tx2"/>
              </a:solidFill>
            </a:endParaRPr>
          </a:p>
          <a:p>
            <a:pPr marL="192088" indent="-192088"/>
            <a:endParaRPr lang="ru-RU" sz="2400" dirty="0" smtClean="0">
              <a:solidFill>
                <a:schemeClr val="tx2"/>
              </a:solidFill>
            </a:endParaRPr>
          </a:p>
        </p:txBody>
      </p:sp>
      <p:pic>
        <p:nvPicPr>
          <p:cNvPr id="48130" name="Picture 3" descr="C:\Users\1\Pictures\школа\s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5475" y="1916113"/>
            <a:ext cx="22383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673" t="18314" r="47396" b="5605"/>
          <a:stretch>
            <a:fillRect/>
          </a:stretch>
        </p:blipFill>
        <p:spPr>
          <a:xfrm>
            <a:off x="1428750" y="1019175"/>
            <a:ext cx="9629775" cy="4552950"/>
          </a:xfr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D:\Мои документы\ВНЕШТАТ.ПСИХОЛОГИ\Муницип. внештатные ЛО\uGC-a4lPWz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055688"/>
            <a:ext cx="3273425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1"/>
          <p:cNvSpPr>
            <a:spLocks noGrp="1" noChangeArrowheads="1"/>
          </p:cNvSpPr>
          <p:nvPr>
            <p:ph idx="4294967295"/>
          </p:nvPr>
        </p:nvSpPr>
        <p:spPr>
          <a:xfrm>
            <a:off x="6237288" y="1061750"/>
            <a:ext cx="5954712" cy="5509200"/>
          </a:xfrm>
          <a:solidFill>
            <a:srgbClr val="FADEB4"/>
          </a:solidFill>
        </p:spPr>
        <p:txBody>
          <a:bodyPr wrap="square" anchor="ctr">
            <a:spAutoFit/>
          </a:bodyPr>
          <a:lstStyle/>
          <a:p>
            <a:pPr marL="204788" indent="342900" defTabSz="822325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Адресная помощь различным категориям детей:</a:t>
            </a:r>
          </a:p>
          <a:p>
            <a:pPr marL="204788" indent="342900" defTabSz="822325"/>
            <a:r>
              <a:rPr lang="en-US" sz="2000" dirty="0" smtClean="0"/>
              <a:t>I</a:t>
            </a:r>
            <a:r>
              <a:rPr lang="ru-RU" sz="2000" dirty="0" smtClean="0"/>
              <a:t>. Норма (</a:t>
            </a:r>
            <a:r>
              <a:rPr lang="ru-RU" sz="2000" dirty="0" err="1" smtClean="0"/>
              <a:t>нормотипичные</a:t>
            </a:r>
            <a:r>
              <a:rPr lang="ru-RU" sz="2000" dirty="0" smtClean="0"/>
              <a:t> дети и подростки с нормативным кризисом взросления)</a:t>
            </a:r>
            <a:endParaRPr lang="en-US" sz="2000" dirty="0" smtClean="0"/>
          </a:p>
          <a:p>
            <a:pPr marL="204788" indent="342900" defTabSz="822325"/>
            <a:r>
              <a:rPr lang="en-US" sz="2000" dirty="0" smtClean="0"/>
              <a:t>II</a:t>
            </a:r>
            <a:r>
              <a:rPr lang="ru-RU" sz="2000" dirty="0" smtClean="0"/>
              <a:t>. Дети, испытывающие трудности в обучении</a:t>
            </a:r>
            <a:endParaRPr lang="en-US" sz="2000" dirty="0" smtClean="0"/>
          </a:p>
          <a:p>
            <a:pPr marL="204788" indent="342900" defTabSz="822325"/>
            <a:r>
              <a:rPr lang="en-US" sz="2000" dirty="0" smtClean="0"/>
              <a:t>III</a:t>
            </a:r>
            <a:r>
              <a:rPr lang="ru-RU" sz="2000" dirty="0" smtClean="0"/>
              <a:t>. Категории детей, нуждающиеся в особом внимании в связи с высоким риском уязвимости:</a:t>
            </a:r>
          </a:p>
          <a:p>
            <a:pPr marL="204788" indent="342900" defTabSz="822325"/>
            <a:r>
              <a:rPr lang="ru-RU" sz="2000" dirty="0" smtClean="0"/>
              <a:t>1) Дети, находящиеся в трудной жизненной ситуации:</a:t>
            </a:r>
          </a:p>
          <a:p>
            <a:pPr marL="204788" indent="342900" defTabSz="822325"/>
            <a:r>
              <a:rPr lang="ru-RU" sz="2000" dirty="0" smtClean="0"/>
              <a:t>1.1) Дети-сироты и дети, оставшиеся без попечения родителей </a:t>
            </a:r>
          </a:p>
          <a:p>
            <a:pPr marL="204788" indent="342900" defTabSz="822325"/>
            <a:r>
              <a:rPr lang="ru-RU" sz="2000" dirty="0" smtClean="0"/>
              <a:t>1.2) Обучающиеся с ОВЗ, дети-инвалиды</a:t>
            </a:r>
          </a:p>
          <a:p>
            <a:pPr marL="204788" indent="342900" defTabSz="822325"/>
            <a:r>
              <a:rPr lang="ru-RU" sz="2000" dirty="0" smtClean="0"/>
              <a:t>1.3)  Дети с отклоняющимся поведением (</a:t>
            </a:r>
            <a:r>
              <a:rPr lang="ru-RU" sz="2000" dirty="0" err="1" smtClean="0"/>
              <a:t>девиантное</a:t>
            </a:r>
            <a:r>
              <a:rPr lang="ru-RU" sz="2000" dirty="0" smtClean="0"/>
              <a:t> поведение детей и подростков, суицидальное поведение детей и подростков)</a:t>
            </a:r>
          </a:p>
          <a:p>
            <a:pPr marL="204788" indent="342900" defTabSz="822325"/>
            <a:r>
              <a:rPr lang="ru-RU" sz="2000" dirty="0" smtClean="0"/>
              <a:t>2) Одаренные дети.</a:t>
            </a:r>
          </a:p>
        </p:txBody>
      </p:sp>
      <p:sp>
        <p:nvSpPr>
          <p:cNvPr id="49157" name="Rectangle 3"/>
          <p:cNvSpPr txBox="1">
            <a:spLocks noChangeArrowheads="1"/>
          </p:cNvSpPr>
          <p:nvPr/>
        </p:nvSpPr>
        <p:spPr bwMode="auto">
          <a:xfrm>
            <a:off x="569913" y="0"/>
            <a:ext cx="113284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2088" indent="-192088" algn="just" defTabSz="822325">
              <a:lnSpc>
                <a:spcPct val="90000"/>
              </a:lnSpc>
              <a:spcBef>
                <a:spcPts val="900"/>
              </a:spcBef>
              <a:buFontTx/>
              <a:buChar char="•"/>
            </a:pPr>
            <a:r>
              <a:rPr lang="ru-RU" sz="2200" b="1" dirty="0">
                <a:solidFill>
                  <a:srgbClr val="000000"/>
                </a:solidFill>
              </a:rPr>
              <a:t>Распоряжение </a:t>
            </a:r>
            <a:r>
              <a:rPr lang="ru-RU" sz="2200" b="1" dirty="0" err="1">
                <a:solidFill>
                  <a:srgbClr val="000000"/>
                </a:solidFill>
              </a:rPr>
              <a:t>Минпросвещения</a:t>
            </a:r>
            <a:r>
              <a:rPr lang="ru-RU" sz="2200" b="1" dirty="0">
                <a:solidFill>
                  <a:srgbClr val="000000"/>
                </a:solidFill>
              </a:rPr>
              <a:t> России от 28.12.2020 № Р-193 </a:t>
            </a:r>
            <a:r>
              <a:rPr lang="ru-RU" sz="2200" b="1" dirty="0">
                <a:solidFill>
                  <a:srgbClr val="604A7B"/>
                </a:solidFill>
              </a:rPr>
              <a:t>«Об утверждении методических рекомендаций по системе функционирования психологических служб в общеобразовательных организациях</a:t>
            </a:r>
            <a:r>
              <a:rPr lang="ru-RU" sz="2200" b="1" dirty="0" smtClean="0">
                <a:solidFill>
                  <a:srgbClr val="604A7B"/>
                </a:solidFill>
              </a:rPr>
              <a:t>»</a:t>
            </a:r>
            <a:endParaRPr lang="ru-RU" altLang="zh-CN" sz="1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33388" y="747713"/>
            <a:ext cx="11582400" cy="1143000"/>
          </a:xfrm>
        </p:spPr>
        <p:txBody>
          <a:bodyPr/>
          <a:lstStyle/>
          <a:p>
            <a:r>
              <a:rPr lang="ru-RU" altLang="ru-RU" sz="2800" b="1" dirty="0" smtClean="0"/>
              <a:t>ПРОЕКТ  ПОЛОЖЕНИЯ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b="1" dirty="0" smtClean="0"/>
              <a:t>О ПСИХОЛОГИЧЕСКОЙ СЛУЖБЕ В СИСТЕМЕ ОБРАЗОВАНИЯ  РОССИЙСКОЙ  ФЕДЕРАЦИИ</a:t>
            </a:r>
            <a:endParaRPr lang="ru-RU" altLang="ru-RU" sz="2800" dirty="0" smtClean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635" t="13618" r="61256" b="6399"/>
          <a:stretch>
            <a:fillRect/>
          </a:stretch>
        </p:blipFill>
        <p:spPr>
          <a:xfrm>
            <a:off x="1993900" y="2184400"/>
            <a:ext cx="8197850" cy="4268788"/>
          </a:xfr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redeterminado">
  <a:themeElements>
    <a:clrScheme name="Diseño predeterminado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1737</Words>
  <Application>Microsoft Office PowerPoint</Application>
  <PresentationFormat>Произвольный</PresentationFormat>
  <Paragraphs>232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1_Office Theme</vt:lpstr>
      <vt:lpstr>3_Office Theme</vt:lpstr>
      <vt:lpstr>Diseño predeterminado</vt:lpstr>
      <vt:lpstr>Документ</vt:lpstr>
      <vt:lpstr>Презентация PowerPoint</vt:lpstr>
      <vt:lpstr>Нормативно-правовая база (федеральный уровень)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 ПОЛОЖЕНИЯ О ПСИХОЛОГИЧЕСКОЙ СЛУЖБЕ В СИСТЕМЕ ОБРАЗОВАНИЯ  РОССИЙСКОЙ  ФЕДЕРАЦИИ</vt:lpstr>
      <vt:lpstr>Нормативно-правовая база (федеральный уровень) </vt:lpstr>
      <vt:lpstr>Нормативно-правовая база (региональный уровень)  </vt:lpstr>
      <vt:lpstr>Федеральный ресурсный центр развития психологической службы</vt:lpstr>
      <vt:lpstr>Модель Психологической службы системы образования  Липецкой области</vt:lpstr>
      <vt:lpstr>Презентация PowerPoint</vt:lpstr>
      <vt:lpstr>Проектируемое нормирование </vt:lpstr>
      <vt:lpstr>Презентация PowerPoint</vt:lpstr>
      <vt:lpstr>Презентация PowerPoint</vt:lpstr>
      <vt:lpstr>ПС Пси: Описание трудовых функций, входящих в профессиональный стандарт (функциональная карта вида профессиональной деятельности)</vt:lpstr>
      <vt:lpstr>Презентация PowerPoint</vt:lpstr>
      <vt:lpstr>Презентация PowerPoint</vt:lpstr>
      <vt:lpstr> Стратегические планы Министерства просвещения РФ</vt:lpstr>
      <vt:lpstr>Презентация PowerPoint</vt:lpstr>
      <vt:lpstr>Презентация PowerPoint</vt:lpstr>
      <vt:lpstr>Документация педагога-психолога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Центр Семья Центр Семья</cp:lastModifiedBy>
  <cp:revision>52</cp:revision>
  <dcterms:created xsi:type="dcterms:W3CDTF">2019-07-01T12:45:17Z</dcterms:created>
  <dcterms:modified xsi:type="dcterms:W3CDTF">2021-09-08T06:53:16Z</dcterms:modified>
</cp:coreProperties>
</file>