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71" r:id="rId4"/>
    <p:sldId id="272" r:id="rId5"/>
    <p:sldId id="259" r:id="rId6"/>
    <p:sldId id="260" r:id="rId7"/>
    <p:sldId id="269" r:id="rId8"/>
    <p:sldId id="261" r:id="rId9"/>
    <p:sldId id="273" r:id="rId10"/>
    <p:sldId id="263" r:id="rId11"/>
    <p:sldId id="270" r:id="rId12"/>
    <p:sldId id="262" r:id="rId13"/>
    <p:sldId id="274" r:id="rId14"/>
    <p:sldId id="266" r:id="rId15"/>
    <p:sldId id="265" r:id="rId16"/>
    <p:sldId id="275" r:id="rId17"/>
    <p:sldId id="268" r:id="rId18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8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624" userDrawn="1">
          <p15:clr>
            <a:srgbClr val="A4A3A4"/>
          </p15:clr>
        </p15:guide>
        <p15:guide id="4" orient="horz" pos="39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8CEEB"/>
    <a:srgbClr val="FFFFFF"/>
    <a:srgbClr val="5CC9ED"/>
    <a:srgbClr val="13A962"/>
    <a:srgbClr val="6B8747"/>
    <a:srgbClr val="EF7F1A"/>
    <a:srgbClr val="FAE9E1"/>
    <a:srgbClr val="F7FA93"/>
    <a:srgbClr val="FCFDDB"/>
    <a:srgbClr val="CCF5C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624" y="-102"/>
      </p:cViewPr>
      <p:guideLst>
        <p:guide orient="horz" pos="2280"/>
        <p:guide orient="horz" pos="624"/>
        <p:guide orient="horz" pos="39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2819EA1F-7E76-4269-B8D5-8092E3E4C7F0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3942DF2-8739-4E5F-B9DD-32E48D476D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0178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B53C82-2D45-4BE9-989E-2851FD0BD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1579A86-48BB-4A8A-AEA3-ADDB571615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910EBD-7A0B-4E5A-9321-F8A4D6F08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A5AAE7-2748-40A6-9909-C0C064E8C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623426-E3D7-406B-A2CD-9BCAA565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1606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97F5AB-9113-409E-BA08-6EA93D13A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82C4082-686F-4BB4-999C-3D33A24CF6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DC6F4D-F256-4D28-861B-A26F48572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0A21EB-B233-4C24-90AE-C93B11E5F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1B7108-0729-4F89-8BC5-B08F62242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015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2E0A063-BC0C-4DAE-BAE7-A8E9CBEB63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660F71D-9AA9-4948-A7D2-1641166FFF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F03287-B074-4CB0-B705-A19B7EB4C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59BEE4-CE6F-4B67-BF5C-68FFDE636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68BCDD6-0F29-47AB-808E-2A09852F0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794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74A32E-E979-4230-8498-E27F14B69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F29AE8-2F2B-4006-8E55-989727C24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0AE313-45CF-42C4-8D67-2729CDAC4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97C648-53E2-46AB-BF90-D935CA14E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4628C8-BA17-4575-902D-91B5D5C67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7431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220B08-4BA9-4F9C-B076-B2936FCA0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40F9993-9A15-4042-9AAE-AA45D785C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E0F267-EB12-452F-9137-36B00DC4C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F60797-DE91-41EB-9432-FED3A584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07CAE71-833B-45CD-996E-C094B0E4D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2839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7F845E-D460-43EF-B040-B45603D26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3EB151-5569-4D0C-A63D-E6ED8B7CEB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D53DB4E-8F10-4709-935C-E382F6062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ED58F09-1D5E-488E-A795-CA440BE43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A7556D5-ACF5-4A7A-AF48-EB5E4326C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BD527A8-8F10-431A-9DDB-9953679E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1413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1B8526-A104-4111-90A9-6E4DA4414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D0ED51C-6728-49EA-80A6-26BBCE8DC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E86F391-0EBC-4F88-A011-12D1E373DD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B879A4D-6353-4B56-A7AA-5068B41B11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9126543-B6F0-4C86-BBC1-7392698BDE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1386C6A-9A7C-45BC-AA84-CAFA86DE1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F9EE31C-6DC0-4952-9925-77B13A485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B561655-9C08-4882-A894-A066B428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4228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2E1F34-6A2A-49A8-B489-DFEBF4490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7DA4183-950B-4BE3-822C-937EC9DD4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1E5B6EA-4AA8-4C06-BDF9-6C127A3E4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97F7E91-0957-4971-A049-BC583B4D2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2580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6C6B50F-5389-4DFC-B26D-AAB89BE8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D990199-ACFA-48DB-A5E8-496391B8D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D6F9BF2-34BD-4537-999E-75A2A0F5A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93169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A6B9C5-31F6-4C78-9848-265AFA47E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BEA5A4-38EE-40DF-A90E-FE3320082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4F4F7B0-9B0D-4B7B-BEE8-E02F83649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C0C0C1D-88E4-4212-B999-DA643DAC5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E5B0CBE-000F-4BEF-95BD-2F684D97C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1F8762A-1F40-4043-9F3C-79ED3CE1B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326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51F321-FD1D-4033-8104-7AEAA9C9B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557D41C-18BD-4AC6-AE8F-2AE8F880B8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AA2F1C1-E1B6-4E17-8927-F3BB20879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F23FB4-E4B0-46EC-950F-016C7AA76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931F0B3-74D5-481B-AEF8-33E1B9979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E6E9F9F-6D8C-47A0-8590-A3F108F51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00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77AD1E4-21B0-4EDD-AEC7-C25FDF6AD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6817E53-9E91-4890-AD18-67D2E8DC8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38DCF6-184F-4CF0-8DE6-8C839C72D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65DA3-109C-4BB0-9353-1E81ED7E1CC8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F9484E-F94F-4FC9-AA78-422814FEA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C230FB-2EF3-4D87-9C1E-271083981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428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/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025B4324-CD08-435E-A31B-8BC408A552AB}"/>
              </a:ext>
            </a:extLst>
          </p:cNvPr>
          <p:cNvSpPr/>
          <p:nvPr/>
        </p:nvSpPr>
        <p:spPr>
          <a:xfrm flipV="1">
            <a:off x="16244" y="0"/>
            <a:ext cx="12175756" cy="230700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3CADC741-E217-147E-EA77-EA242402B191}"/>
              </a:ext>
            </a:extLst>
          </p:cNvPr>
          <p:cNvSpPr txBox="1">
            <a:spLocks/>
          </p:cNvSpPr>
          <p:nvPr/>
        </p:nvSpPr>
        <p:spPr>
          <a:xfrm>
            <a:off x="435071" y="3522715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83325" y="5394961"/>
            <a:ext cx="6983329" cy="101890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err="1" smtClean="0">
                <a:latin typeface="+mn-lt"/>
              </a:rPr>
              <a:t>Разводова</a:t>
            </a:r>
            <a:r>
              <a:rPr lang="ru-RU" sz="2000" b="1" dirty="0" smtClean="0">
                <a:latin typeface="+mn-lt"/>
              </a:rPr>
              <a:t> Евгения Владимировна</a:t>
            </a:r>
            <a:r>
              <a:rPr lang="ru-RU" sz="2000" b="1" dirty="0" smtClean="0">
                <a:latin typeface="+mn-lt"/>
              </a:rPr>
              <a:t>,</a:t>
            </a: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педагог-психолог МАОУ «Лицей 44» </a:t>
            </a:r>
            <a:endParaRPr sz="2000" b="1" dirty="0">
              <a:latin typeface="+mn-lt"/>
            </a:endParaRPr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7CB22832-3159-DDB4-A9EC-3A6A29BCED1C}"/>
              </a:ext>
            </a:extLst>
          </p:cNvPr>
          <p:cNvSpPr txBox="1">
            <a:spLocks/>
          </p:cNvSpPr>
          <p:nvPr/>
        </p:nvSpPr>
        <p:spPr>
          <a:xfrm>
            <a:off x="470263" y="2651760"/>
            <a:ext cx="8321040" cy="1894114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ru-RU" sz="3600" dirty="0" smtClean="0">
                <a:solidFill>
                  <a:srgbClr val="00B0F0"/>
                </a:solidFill>
              </a:rPr>
              <a:t>«Одарённость: </a:t>
            </a:r>
          </a:p>
          <a:p>
            <a:pPr algn="l">
              <a:spcBef>
                <a:spcPts val="0"/>
              </a:spcBef>
            </a:pPr>
            <a:r>
              <a:rPr lang="ru-RU" sz="3600" dirty="0" smtClean="0">
                <a:solidFill>
                  <a:srgbClr val="00B0F0"/>
                </a:solidFill>
              </a:rPr>
              <a:t>понятие, виды, условия</a:t>
            </a:r>
          </a:p>
          <a:p>
            <a:pPr algn="l">
              <a:spcBef>
                <a:spcPts val="0"/>
              </a:spcBef>
            </a:pPr>
            <a:r>
              <a:rPr lang="ru-RU" sz="3600" dirty="0" smtClean="0">
                <a:solidFill>
                  <a:srgbClr val="00B0F0"/>
                </a:solidFill>
              </a:rPr>
              <a:t>(факторы) формирования»</a:t>
            </a:r>
            <a:endParaRPr lang="ru-RU" sz="3600" dirty="0">
              <a:solidFill>
                <a:srgbClr val="00B0F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AA7EC44-6020-11A2-6521-8EF4EF82CDBC}"/>
              </a:ext>
            </a:extLst>
          </p:cNvPr>
          <p:cNvSpPr txBox="1"/>
          <p:nvPr/>
        </p:nvSpPr>
        <p:spPr>
          <a:xfrm>
            <a:off x="8906614" y="5567043"/>
            <a:ext cx="24881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/>
              <a:t>19 февраля 2025 года</a:t>
            </a:r>
            <a:br>
              <a:rPr lang="ru-RU" sz="2000" b="1" dirty="0"/>
            </a:br>
            <a:r>
              <a:rPr lang="ru-RU" sz="2000" b="1" dirty="0"/>
              <a:t>Липецкая область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493389E-AAA2-BA73-55F9-CE619D1F11D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0444" y="1714564"/>
            <a:ext cx="3440522" cy="306905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1A8E770-8D07-445E-05E7-E8C39B34137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317"/>
          <a:stretch/>
        </p:blipFill>
        <p:spPr>
          <a:xfrm>
            <a:off x="100207" y="121047"/>
            <a:ext cx="1246417" cy="12059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FB07F2F-2DB2-27FB-1C4E-6FF460027F8C}"/>
              </a:ext>
            </a:extLst>
          </p:cNvPr>
          <p:cNvSpPr txBox="1"/>
          <p:nvPr/>
        </p:nvSpPr>
        <p:spPr>
          <a:xfrm>
            <a:off x="25536" y="1309920"/>
            <a:ext cx="140775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</a:t>
            </a:r>
            <a:br>
              <a:rPr lang="ru-RU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образования</a:t>
            </a:r>
            <a:br>
              <a:rPr lang="ru-RU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Липецкой области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6B8878A-B01C-D440-8393-70E5F4C07A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8131" y="165263"/>
            <a:ext cx="1805247" cy="162508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D84C00BF-E553-3BBB-07DE-88280A8868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7281"/>
          <a:stretch/>
        </p:blipFill>
        <p:spPr>
          <a:xfrm>
            <a:off x="3421078" y="165543"/>
            <a:ext cx="1937636" cy="113388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2DD3182-6B39-87A1-0E3D-DA5659ABB443}"/>
              </a:ext>
            </a:extLst>
          </p:cNvPr>
          <p:cNvSpPr txBox="1"/>
          <p:nvPr/>
        </p:nvSpPr>
        <p:spPr>
          <a:xfrm>
            <a:off x="5141442" y="320399"/>
            <a:ext cx="23086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Региональный ресурсный центр</a:t>
            </a:r>
          </a:p>
          <a:p>
            <a:r>
              <a:rPr lang="ru-RU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психологической службы</a:t>
            </a:r>
            <a:br>
              <a:rPr lang="ru-RU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в системе образования</a:t>
            </a:r>
          </a:p>
          <a:p>
            <a:r>
              <a:rPr lang="ru-RU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Липецкой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3456378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435071" y="3522715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248194"/>
            <a:ext cx="7154732" cy="1759753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3" y="1018903"/>
            <a:ext cx="9489575" cy="539496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/>
              <a:t>Одарённость</a:t>
            </a:r>
          </a:p>
          <a:p>
            <a:pPr algn="l"/>
            <a:endParaRPr lang="ru-RU" sz="2000" b="1" dirty="0" smtClean="0"/>
          </a:p>
          <a:p>
            <a:pPr algn="l"/>
            <a:r>
              <a:rPr lang="ru-RU" sz="2000" b="1" dirty="0" smtClean="0"/>
              <a:t>Общая</a:t>
            </a:r>
            <a:r>
              <a:rPr lang="ru-RU" sz="2000" dirty="0" smtClean="0"/>
              <a:t>- </a:t>
            </a:r>
            <a:r>
              <a:rPr lang="ru-RU" sz="2000" dirty="0" smtClean="0"/>
              <a:t>уровень развития общих способностей, определяющий диапазон деятельностей, в которых человек может достичь больших успехов:</a:t>
            </a:r>
          </a:p>
          <a:p>
            <a:pPr algn="l"/>
            <a:r>
              <a:rPr lang="ru-RU" sz="2000" dirty="0" smtClean="0"/>
              <a:t>интеллектуальная</a:t>
            </a:r>
          </a:p>
          <a:p>
            <a:pPr algn="l"/>
            <a:r>
              <a:rPr lang="ru-RU" sz="2000" dirty="0" smtClean="0"/>
              <a:t>творческая</a:t>
            </a:r>
          </a:p>
          <a:p>
            <a:pPr algn="l"/>
            <a:endParaRPr lang="ru-RU" sz="2000" b="1" dirty="0" smtClean="0"/>
          </a:p>
          <a:p>
            <a:pPr algn="l"/>
            <a:r>
              <a:rPr lang="ru-RU" sz="2000" b="1" dirty="0" smtClean="0"/>
              <a:t>Специальная</a:t>
            </a:r>
            <a:r>
              <a:rPr lang="ru-RU" sz="2000" dirty="0" smtClean="0"/>
              <a:t>  </a:t>
            </a:r>
            <a:r>
              <a:rPr lang="ru-RU" sz="2000" dirty="0" smtClean="0"/>
              <a:t>- одаренность в отдельных видах деятельности:</a:t>
            </a:r>
          </a:p>
          <a:p>
            <a:pPr algn="l"/>
            <a:r>
              <a:rPr lang="ru-RU" sz="2000" dirty="0" smtClean="0"/>
              <a:t>музыкальная</a:t>
            </a:r>
          </a:p>
          <a:p>
            <a:pPr algn="l"/>
            <a:r>
              <a:rPr lang="ru-RU" sz="2000" dirty="0" smtClean="0"/>
              <a:t>артистическая</a:t>
            </a:r>
          </a:p>
          <a:p>
            <a:pPr algn="l"/>
            <a:r>
              <a:rPr lang="ru-RU" sz="2000" dirty="0" smtClean="0"/>
              <a:t>математическая</a:t>
            </a:r>
          </a:p>
          <a:p>
            <a:pPr algn="l"/>
            <a:r>
              <a:rPr lang="ru-RU" sz="2000" dirty="0" smtClean="0"/>
              <a:t>лингвистическая</a:t>
            </a:r>
          </a:p>
          <a:p>
            <a:pPr algn="l"/>
            <a:r>
              <a:rPr lang="ru-RU" sz="2000" dirty="0" smtClean="0"/>
              <a:t>спортивная</a:t>
            </a:r>
          </a:p>
          <a:p>
            <a:pPr algn="l"/>
            <a:r>
              <a:rPr lang="ru-RU" sz="2000" dirty="0" smtClean="0"/>
              <a:t>техническая и т.п</a:t>
            </a:r>
            <a:r>
              <a:rPr lang="ru-RU" sz="2000" i="1" dirty="0" smtClean="0"/>
              <a:t>.</a:t>
            </a:r>
          </a:p>
          <a:p>
            <a:endParaRPr lang="ru-RU" sz="2000" dirty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5037483"/>
            <a:ext cx="7154732" cy="55464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78634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657138" y="679269"/>
            <a:ext cx="10067467" cy="5558195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790895" y="378822"/>
            <a:ext cx="9776956" cy="5865223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/>
              <a:t> </a:t>
            </a:r>
          </a:p>
          <a:p>
            <a:pPr lvl="0" algn="just"/>
            <a:endParaRPr lang="ru-RU" sz="2000" dirty="0" smtClean="0"/>
          </a:p>
          <a:p>
            <a:pPr lvl="0" algn="just"/>
            <a:r>
              <a:rPr lang="ru-RU" sz="2000" dirty="0" smtClean="0"/>
              <a:t> </a:t>
            </a:r>
            <a:endParaRPr lang="ru-RU" sz="2000" dirty="0" smtClean="0"/>
          </a:p>
          <a:p>
            <a:pPr lvl="0" algn="just"/>
            <a:endParaRPr lang="ru-RU" sz="2000" dirty="0" smtClean="0"/>
          </a:p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5238206"/>
            <a:ext cx="7154732" cy="13716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 smtClean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30082" y="3997234"/>
            <a:ext cx="10390912" cy="1594895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  <p:grpSp>
        <p:nvGrpSpPr>
          <p:cNvPr id="13" name="Group 46"/>
          <p:cNvGrpSpPr>
            <a:grpSpLocks/>
          </p:cNvGrpSpPr>
          <p:nvPr/>
        </p:nvGrpSpPr>
        <p:grpSpPr bwMode="auto">
          <a:xfrm>
            <a:off x="1149261" y="653143"/>
            <a:ext cx="9692909" cy="5643154"/>
            <a:chOff x="839" y="210"/>
            <a:chExt cx="4626" cy="3570"/>
          </a:xfrm>
        </p:grpSpPr>
        <p:sp>
          <p:nvSpPr>
            <p:cNvPr id="14" name="Line 36"/>
            <p:cNvSpPr>
              <a:spLocks noChangeShapeType="1"/>
            </p:cNvSpPr>
            <p:nvPr/>
          </p:nvSpPr>
          <p:spPr bwMode="auto">
            <a:xfrm>
              <a:off x="4045" y="1651"/>
              <a:ext cx="1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AutoShape 5"/>
            <p:cNvSpPr>
              <a:spLocks noChangeAspect="1" noChangeArrowheads="1"/>
            </p:cNvSpPr>
            <p:nvPr/>
          </p:nvSpPr>
          <p:spPr bwMode="auto">
            <a:xfrm>
              <a:off x="839" y="210"/>
              <a:ext cx="4626" cy="3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Rectangle 6"/>
            <p:cNvSpPr>
              <a:spLocks noChangeArrowheads="1"/>
            </p:cNvSpPr>
            <p:nvPr/>
          </p:nvSpPr>
          <p:spPr bwMode="auto">
            <a:xfrm>
              <a:off x="2290" y="210"/>
              <a:ext cx="1679" cy="2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2200" dirty="0" smtClean="0"/>
                <a:t>       Виды </a:t>
              </a:r>
              <a:r>
                <a:rPr lang="ru-RU" sz="2200" dirty="0"/>
                <a:t>одаренности</a:t>
              </a:r>
            </a:p>
          </p:txBody>
        </p:sp>
        <p:sp>
          <p:nvSpPr>
            <p:cNvPr id="17" name="Rectangle 7"/>
            <p:cNvSpPr>
              <a:spLocks noChangeArrowheads="1"/>
            </p:cNvSpPr>
            <p:nvPr/>
          </p:nvSpPr>
          <p:spPr bwMode="auto">
            <a:xfrm>
              <a:off x="839" y="691"/>
              <a:ext cx="4625" cy="2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dirty="0" smtClean="0"/>
                <a:t>                                      Критерии </a:t>
              </a:r>
              <a:r>
                <a:rPr lang="ru-RU" dirty="0"/>
                <a:t>выделения видов одаренности</a:t>
              </a:r>
            </a:p>
          </p:txBody>
        </p:sp>
        <p:sp>
          <p:nvSpPr>
            <p:cNvPr id="19" name="Rectangle 8"/>
            <p:cNvSpPr>
              <a:spLocks noChangeArrowheads="1"/>
            </p:cNvSpPr>
            <p:nvPr/>
          </p:nvSpPr>
          <p:spPr bwMode="auto">
            <a:xfrm>
              <a:off x="839" y="1172"/>
              <a:ext cx="870" cy="26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Вид деятельности</a:t>
              </a:r>
            </a:p>
          </p:txBody>
        </p:sp>
        <p:sp>
          <p:nvSpPr>
            <p:cNvPr id="20" name="Rectangle 9"/>
            <p:cNvSpPr>
              <a:spLocks noChangeArrowheads="1"/>
            </p:cNvSpPr>
            <p:nvPr/>
          </p:nvSpPr>
          <p:spPr bwMode="auto">
            <a:xfrm>
              <a:off x="1755" y="1172"/>
              <a:ext cx="907" cy="41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Степень сформированности одаренности</a:t>
              </a:r>
            </a:p>
          </p:txBody>
        </p:sp>
        <p:sp>
          <p:nvSpPr>
            <p:cNvPr id="21" name="Rectangle 10"/>
            <p:cNvSpPr>
              <a:spLocks noChangeArrowheads="1"/>
            </p:cNvSpPr>
            <p:nvPr/>
          </p:nvSpPr>
          <p:spPr bwMode="auto">
            <a:xfrm>
              <a:off x="2717" y="1172"/>
              <a:ext cx="778" cy="41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Форма проявления одаренности</a:t>
              </a:r>
            </a:p>
          </p:txBody>
        </p:sp>
        <p:sp>
          <p:nvSpPr>
            <p:cNvPr id="22" name="Rectangle 11"/>
            <p:cNvSpPr>
              <a:spLocks noChangeArrowheads="1"/>
            </p:cNvSpPr>
            <p:nvPr/>
          </p:nvSpPr>
          <p:spPr bwMode="auto">
            <a:xfrm>
              <a:off x="3633" y="1172"/>
              <a:ext cx="870" cy="53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Широта проявлений в различных видах деятельности</a:t>
              </a:r>
            </a:p>
          </p:txBody>
        </p:sp>
        <p:sp>
          <p:nvSpPr>
            <p:cNvPr id="23" name="Rectangle 12"/>
            <p:cNvSpPr>
              <a:spLocks noChangeArrowheads="1"/>
            </p:cNvSpPr>
            <p:nvPr/>
          </p:nvSpPr>
          <p:spPr bwMode="auto">
            <a:xfrm>
              <a:off x="885" y="1641"/>
              <a:ext cx="824" cy="2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практическая</a:t>
              </a:r>
            </a:p>
          </p:txBody>
        </p:sp>
        <p:sp>
          <p:nvSpPr>
            <p:cNvPr id="24" name="Rectangle 13"/>
            <p:cNvSpPr>
              <a:spLocks noChangeArrowheads="1"/>
            </p:cNvSpPr>
            <p:nvPr/>
          </p:nvSpPr>
          <p:spPr bwMode="auto">
            <a:xfrm>
              <a:off x="1801" y="1858"/>
              <a:ext cx="778" cy="2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 dirty="0"/>
                <a:t>актуальная одаренность</a:t>
              </a:r>
            </a:p>
            <a:p>
              <a:endParaRPr lang="ru-RU" sz="1200" dirty="0"/>
            </a:p>
          </p:txBody>
        </p:sp>
        <p:sp>
          <p:nvSpPr>
            <p:cNvPr id="25" name="Rectangle 14"/>
            <p:cNvSpPr>
              <a:spLocks noChangeArrowheads="1"/>
            </p:cNvSpPr>
            <p:nvPr/>
          </p:nvSpPr>
          <p:spPr bwMode="auto">
            <a:xfrm>
              <a:off x="2717" y="1858"/>
              <a:ext cx="778" cy="2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явная одаренность</a:t>
              </a:r>
            </a:p>
          </p:txBody>
        </p:sp>
        <p:sp>
          <p:nvSpPr>
            <p:cNvPr id="26" name="Rectangle 15"/>
            <p:cNvSpPr>
              <a:spLocks noChangeArrowheads="1"/>
            </p:cNvSpPr>
            <p:nvPr/>
          </p:nvSpPr>
          <p:spPr bwMode="auto">
            <a:xfrm>
              <a:off x="885" y="2053"/>
              <a:ext cx="824" cy="2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познавательная</a:t>
              </a:r>
            </a:p>
          </p:txBody>
        </p:sp>
        <p:sp>
          <p:nvSpPr>
            <p:cNvPr id="27" name="Rectangle 16"/>
            <p:cNvSpPr>
              <a:spLocks noChangeArrowheads="1"/>
            </p:cNvSpPr>
            <p:nvPr/>
          </p:nvSpPr>
          <p:spPr bwMode="auto">
            <a:xfrm>
              <a:off x="1801" y="2270"/>
              <a:ext cx="778" cy="2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потенциальная одаренность</a:t>
              </a:r>
            </a:p>
          </p:txBody>
        </p:sp>
        <p:sp>
          <p:nvSpPr>
            <p:cNvPr id="28" name="Rectangle 17"/>
            <p:cNvSpPr>
              <a:spLocks noChangeArrowheads="1"/>
            </p:cNvSpPr>
            <p:nvPr/>
          </p:nvSpPr>
          <p:spPr bwMode="auto">
            <a:xfrm>
              <a:off x="2717" y="2270"/>
              <a:ext cx="778" cy="2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скрытая одаренность</a:t>
              </a:r>
            </a:p>
          </p:txBody>
        </p:sp>
        <p:sp>
          <p:nvSpPr>
            <p:cNvPr id="29" name="Rectangle 18"/>
            <p:cNvSpPr>
              <a:spLocks noChangeArrowheads="1"/>
            </p:cNvSpPr>
            <p:nvPr/>
          </p:nvSpPr>
          <p:spPr bwMode="auto">
            <a:xfrm>
              <a:off x="3679" y="1858"/>
              <a:ext cx="778" cy="2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общая</a:t>
              </a:r>
            </a:p>
            <a:p>
              <a:r>
                <a:rPr lang="ru-RU" sz="1200"/>
                <a:t>одаренность</a:t>
              </a:r>
            </a:p>
          </p:txBody>
        </p:sp>
        <p:sp>
          <p:nvSpPr>
            <p:cNvPr id="30" name="Rectangle 19"/>
            <p:cNvSpPr>
              <a:spLocks noChangeArrowheads="1"/>
            </p:cNvSpPr>
            <p:nvPr/>
          </p:nvSpPr>
          <p:spPr bwMode="auto">
            <a:xfrm>
              <a:off x="3679" y="2270"/>
              <a:ext cx="778" cy="2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специальная одаренность</a:t>
              </a:r>
            </a:p>
          </p:txBody>
        </p:sp>
        <p:sp>
          <p:nvSpPr>
            <p:cNvPr id="31" name="Rectangle 20"/>
            <p:cNvSpPr>
              <a:spLocks noChangeArrowheads="1"/>
            </p:cNvSpPr>
            <p:nvPr/>
          </p:nvSpPr>
          <p:spPr bwMode="auto">
            <a:xfrm>
              <a:off x="885" y="2465"/>
              <a:ext cx="824" cy="2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художественно-эстетическая</a:t>
              </a:r>
            </a:p>
          </p:txBody>
        </p:sp>
        <p:sp>
          <p:nvSpPr>
            <p:cNvPr id="32" name="Rectangle 21"/>
            <p:cNvSpPr>
              <a:spLocks noChangeArrowheads="1"/>
            </p:cNvSpPr>
            <p:nvPr/>
          </p:nvSpPr>
          <p:spPr bwMode="auto">
            <a:xfrm>
              <a:off x="877" y="2878"/>
              <a:ext cx="865" cy="2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 dirty="0"/>
                <a:t>коммуникативная</a:t>
              </a:r>
            </a:p>
          </p:txBody>
        </p:sp>
        <p:sp>
          <p:nvSpPr>
            <p:cNvPr id="33" name="Rectangle 22"/>
            <p:cNvSpPr>
              <a:spLocks noChangeArrowheads="1"/>
            </p:cNvSpPr>
            <p:nvPr/>
          </p:nvSpPr>
          <p:spPr bwMode="auto">
            <a:xfrm>
              <a:off x="885" y="3290"/>
              <a:ext cx="824" cy="27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 dirty="0"/>
                <a:t>духовно-ценностная</a:t>
              </a:r>
            </a:p>
          </p:txBody>
        </p:sp>
        <p:sp>
          <p:nvSpPr>
            <p:cNvPr id="34" name="Line 23"/>
            <p:cNvSpPr>
              <a:spLocks noChangeShapeType="1"/>
            </p:cNvSpPr>
            <p:nvPr/>
          </p:nvSpPr>
          <p:spPr bwMode="auto">
            <a:xfrm>
              <a:off x="3174" y="485"/>
              <a:ext cx="1" cy="2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Line 24"/>
            <p:cNvSpPr>
              <a:spLocks noChangeShapeType="1"/>
            </p:cNvSpPr>
            <p:nvPr/>
          </p:nvSpPr>
          <p:spPr bwMode="auto">
            <a:xfrm>
              <a:off x="1297" y="965"/>
              <a:ext cx="1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Line 25"/>
            <p:cNvSpPr>
              <a:spLocks noChangeShapeType="1"/>
            </p:cNvSpPr>
            <p:nvPr/>
          </p:nvSpPr>
          <p:spPr bwMode="auto">
            <a:xfrm flipH="1">
              <a:off x="2167" y="965"/>
              <a:ext cx="1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Line 26"/>
            <p:cNvSpPr>
              <a:spLocks noChangeShapeType="1"/>
            </p:cNvSpPr>
            <p:nvPr/>
          </p:nvSpPr>
          <p:spPr bwMode="auto">
            <a:xfrm>
              <a:off x="4045" y="965"/>
              <a:ext cx="1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Line 27"/>
            <p:cNvSpPr>
              <a:spLocks noChangeShapeType="1"/>
            </p:cNvSpPr>
            <p:nvPr/>
          </p:nvSpPr>
          <p:spPr bwMode="auto">
            <a:xfrm>
              <a:off x="5007" y="965"/>
              <a:ext cx="0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Line 28"/>
            <p:cNvSpPr>
              <a:spLocks noChangeShapeType="1"/>
            </p:cNvSpPr>
            <p:nvPr/>
          </p:nvSpPr>
          <p:spPr bwMode="auto">
            <a:xfrm>
              <a:off x="1252" y="1434"/>
              <a:ext cx="0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Line 29"/>
            <p:cNvSpPr>
              <a:spLocks noChangeShapeType="1"/>
            </p:cNvSpPr>
            <p:nvPr/>
          </p:nvSpPr>
          <p:spPr bwMode="auto">
            <a:xfrm flipH="1">
              <a:off x="2213" y="1583"/>
              <a:ext cx="1" cy="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Line 30"/>
            <p:cNvSpPr>
              <a:spLocks noChangeShapeType="1"/>
            </p:cNvSpPr>
            <p:nvPr/>
          </p:nvSpPr>
          <p:spPr bwMode="auto">
            <a:xfrm>
              <a:off x="1252" y="1916"/>
              <a:ext cx="0" cy="1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Line 31"/>
            <p:cNvSpPr>
              <a:spLocks noChangeShapeType="1"/>
            </p:cNvSpPr>
            <p:nvPr/>
          </p:nvSpPr>
          <p:spPr bwMode="auto">
            <a:xfrm>
              <a:off x="2213" y="2133"/>
              <a:ext cx="1" cy="1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Line 32"/>
            <p:cNvSpPr>
              <a:spLocks noChangeShapeType="1"/>
            </p:cNvSpPr>
            <p:nvPr/>
          </p:nvSpPr>
          <p:spPr bwMode="auto">
            <a:xfrm>
              <a:off x="1252" y="2328"/>
              <a:ext cx="0" cy="1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Line 33"/>
            <p:cNvSpPr>
              <a:spLocks noChangeShapeType="1"/>
            </p:cNvSpPr>
            <p:nvPr/>
          </p:nvSpPr>
          <p:spPr bwMode="auto">
            <a:xfrm>
              <a:off x="1252" y="2740"/>
              <a:ext cx="0" cy="1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Line 34"/>
            <p:cNvSpPr>
              <a:spLocks noChangeShapeType="1"/>
            </p:cNvSpPr>
            <p:nvPr/>
          </p:nvSpPr>
          <p:spPr bwMode="auto">
            <a:xfrm>
              <a:off x="3129" y="1583"/>
              <a:ext cx="1" cy="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Line 35"/>
            <p:cNvSpPr>
              <a:spLocks noChangeShapeType="1"/>
            </p:cNvSpPr>
            <p:nvPr/>
          </p:nvSpPr>
          <p:spPr bwMode="auto">
            <a:xfrm>
              <a:off x="3129" y="2133"/>
              <a:ext cx="1" cy="1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Line 37"/>
            <p:cNvSpPr>
              <a:spLocks noChangeShapeType="1"/>
            </p:cNvSpPr>
            <p:nvPr/>
          </p:nvSpPr>
          <p:spPr bwMode="auto">
            <a:xfrm>
              <a:off x="4045" y="2133"/>
              <a:ext cx="1" cy="1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Rectangle 38"/>
            <p:cNvSpPr>
              <a:spLocks noChangeArrowheads="1"/>
            </p:cNvSpPr>
            <p:nvPr/>
          </p:nvSpPr>
          <p:spPr bwMode="auto">
            <a:xfrm>
              <a:off x="4595" y="1172"/>
              <a:ext cx="870" cy="47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особенности возрастного развития</a:t>
              </a:r>
            </a:p>
          </p:txBody>
        </p:sp>
        <p:sp>
          <p:nvSpPr>
            <p:cNvPr id="49" name="Rectangle 39"/>
            <p:cNvSpPr>
              <a:spLocks noChangeArrowheads="1"/>
            </p:cNvSpPr>
            <p:nvPr/>
          </p:nvSpPr>
          <p:spPr bwMode="auto">
            <a:xfrm>
              <a:off x="4686" y="1857"/>
              <a:ext cx="778" cy="2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ранняя</a:t>
              </a:r>
            </a:p>
            <a:p>
              <a:r>
                <a:rPr lang="ru-RU" sz="1200"/>
                <a:t>одаренность</a:t>
              </a:r>
            </a:p>
          </p:txBody>
        </p:sp>
        <p:sp>
          <p:nvSpPr>
            <p:cNvPr id="50" name="Rectangle 40"/>
            <p:cNvSpPr>
              <a:spLocks noChangeArrowheads="1"/>
            </p:cNvSpPr>
            <p:nvPr/>
          </p:nvSpPr>
          <p:spPr bwMode="auto">
            <a:xfrm>
              <a:off x="4686" y="2270"/>
              <a:ext cx="778" cy="2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3035" tIns="26518" rIns="53035" bIns="26518"/>
            <a:lstStyle/>
            <a:p>
              <a:r>
                <a:rPr lang="ru-RU" sz="1200"/>
                <a:t>поздняя одаренность</a:t>
              </a:r>
            </a:p>
          </p:txBody>
        </p:sp>
        <p:sp>
          <p:nvSpPr>
            <p:cNvPr id="51" name="Line 41"/>
            <p:cNvSpPr>
              <a:spLocks noChangeShapeType="1"/>
            </p:cNvSpPr>
            <p:nvPr/>
          </p:nvSpPr>
          <p:spPr bwMode="auto">
            <a:xfrm>
              <a:off x="5053" y="1651"/>
              <a:ext cx="1" cy="2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" name="Line 42"/>
            <p:cNvSpPr>
              <a:spLocks noChangeShapeType="1"/>
            </p:cNvSpPr>
            <p:nvPr/>
          </p:nvSpPr>
          <p:spPr bwMode="auto">
            <a:xfrm>
              <a:off x="5053" y="2133"/>
              <a:ext cx="1" cy="1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Line 43"/>
            <p:cNvSpPr>
              <a:spLocks noChangeShapeType="1"/>
            </p:cNvSpPr>
            <p:nvPr/>
          </p:nvSpPr>
          <p:spPr bwMode="auto">
            <a:xfrm>
              <a:off x="3129" y="965"/>
              <a:ext cx="1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1278634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435071" y="3522715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731520"/>
            <a:ext cx="7154732" cy="313509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ru-RU" sz="2000" b="1" dirty="0" smtClean="0"/>
              <a:t>Виды одарённости</a:t>
            </a:r>
            <a:endParaRPr lang="ru-RU" sz="2000" b="1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921522" y="640081"/>
            <a:ext cx="9045438" cy="560396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1" u="sng" dirty="0" smtClean="0"/>
          </a:p>
          <a:p>
            <a:endParaRPr lang="ru-RU" sz="2000" b="1" u="sng" dirty="0" smtClean="0"/>
          </a:p>
          <a:p>
            <a:endParaRPr lang="ru-RU" sz="2000" b="1" u="sng" dirty="0" smtClean="0"/>
          </a:p>
          <a:p>
            <a:pPr algn="l"/>
            <a:r>
              <a:rPr lang="ru-RU" sz="2000" b="1" dirty="0" smtClean="0"/>
              <a:t>В </a:t>
            </a:r>
            <a:r>
              <a:rPr lang="ru-RU" sz="2000" b="1" dirty="0" smtClean="0"/>
              <a:t>практической деятельности</a:t>
            </a:r>
            <a:r>
              <a:rPr lang="ru-RU" sz="2000" dirty="0" smtClean="0"/>
              <a:t>, в частности, можно выделить одаренность в ремеслах, спортивную и организационную</a:t>
            </a:r>
            <a:r>
              <a:rPr lang="ru-RU" sz="2000" dirty="0" smtClean="0"/>
              <a:t>.</a:t>
            </a:r>
          </a:p>
          <a:p>
            <a:pPr algn="l"/>
            <a:endParaRPr lang="ru-RU" sz="2000" dirty="0" smtClean="0"/>
          </a:p>
          <a:p>
            <a:pPr lvl="0" algn="l"/>
            <a:r>
              <a:rPr lang="ru-RU" sz="2000" b="1" dirty="0" smtClean="0"/>
              <a:t>В познавательной деятельности </a:t>
            </a:r>
            <a:r>
              <a:rPr lang="ru-RU" sz="2000" dirty="0" smtClean="0"/>
              <a:t>— интеллектуальную одаренность различных видов в зависимости от предметного содержания деятельности (одаренность в области естественных и гуманитарных наук, интеллектуальных игр и др</a:t>
            </a:r>
            <a:r>
              <a:rPr lang="ru-RU" sz="2000" dirty="0" smtClean="0"/>
              <a:t>.).</a:t>
            </a:r>
          </a:p>
          <a:p>
            <a:pPr lvl="0" algn="l"/>
            <a:endParaRPr lang="ru-RU" sz="2000" dirty="0" smtClean="0"/>
          </a:p>
          <a:p>
            <a:pPr lvl="0" algn="l"/>
            <a:r>
              <a:rPr lang="ru-RU" sz="2000" b="1" dirty="0" smtClean="0"/>
              <a:t>В художественно-эстетической деятельности </a:t>
            </a:r>
            <a:r>
              <a:rPr lang="ru-RU" sz="2000" dirty="0" smtClean="0"/>
              <a:t>— хореографическую, сценическую, литературно-поэтическую, изобразительную и музыкальную одаренность</a:t>
            </a:r>
            <a:r>
              <a:rPr lang="ru-RU" sz="2000" dirty="0" smtClean="0"/>
              <a:t>.</a:t>
            </a:r>
          </a:p>
          <a:p>
            <a:pPr lvl="0" algn="l"/>
            <a:endParaRPr lang="ru-RU" sz="2000" dirty="0" smtClean="0"/>
          </a:p>
          <a:p>
            <a:pPr lvl="0" algn="l"/>
            <a:r>
              <a:rPr lang="ru-RU" sz="2000" b="1" dirty="0" smtClean="0"/>
              <a:t>В коммуникативной деятельности </a:t>
            </a:r>
            <a:r>
              <a:rPr lang="ru-RU" sz="2000" dirty="0" smtClean="0"/>
              <a:t>— лидерскую и </a:t>
            </a:r>
            <a:r>
              <a:rPr lang="ru-RU" sz="2000" dirty="0" err="1" smtClean="0"/>
              <a:t>аттрактивную</a:t>
            </a:r>
            <a:r>
              <a:rPr lang="ru-RU" sz="2000" dirty="0" smtClean="0"/>
              <a:t> одаренность</a:t>
            </a:r>
            <a:r>
              <a:rPr lang="ru-RU" sz="2000" dirty="0" smtClean="0"/>
              <a:t>.</a:t>
            </a:r>
          </a:p>
          <a:p>
            <a:pPr lvl="0" algn="l"/>
            <a:endParaRPr lang="ru-RU" sz="2000" b="1" dirty="0" smtClean="0"/>
          </a:p>
          <a:p>
            <a:pPr lvl="0" algn="l"/>
            <a:r>
              <a:rPr lang="ru-RU" sz="2000" b="1" dirty="0" smtClean="0"/>
              <a:t>В духовно-ценностной </a:t>
            </a:r>
            <a:r>
              <a:rPr lang="ru-RU" sz="2000" b="1" dirty="0" smtClean="0"/>
              <a:t>деятельности </a:t>
            </a:r>
            <a:r>
              <a:rPr lang="ru-RU" sz="2000" dirty="0" smtClean="0"/>
              <a:t>— одаренность, которая проявляется в создании </a:t>
            </a:r>
            <a:r>
              <a:rPr lang="ru-RU" sz="2000" dirty="0" smtClean="0"/>
              <a:t>духовных </a:t>
            </a:r>
            <a:r>
              <a:rPr lang="ru-RU" sz="2000" dirty="0" smtClean="0"/>
              <a:t>ценностей и служении людям.</a:t>
            </a:r>
          </a:p>
          <a:p>
            <a:pPr algn="just">
              <a:spcBef>
                <a:spcPts val="0"/>
              </a:spcBef>
            </a:pPr>
            <a:endParaRPr lang="ru-RU" sz="2000" dirty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248194" y="5037483"/>
            <a:ext cx="836023" cy="55464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78634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435071" y="3522715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613955" y="1453301"/>
            <a:ext cx="10894422" cy="2857442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ru-RU" sz="2000" b="1" dirty="0" smtClean="0"/>
              <a:t>Условия (факторы) формирования одарённости </a:t>
            </a:r>
            <a:endParaRPr lang="ru-RU" sz="2000" dirty="0" smtClean="0"/>
          </a:p>
          <a:p>
            <a:pPr algn="l">
              <a:spcBef>
                <a:spcPts val="0"/>
              </a:spcBef>
            </a:pPr>
            <a:endParaRPr lang="ru-RU" sz="2000" b="1" dirty="0" smtClean="0"/>
          </a:p>
          <a:p>
            <a:pPr algn="just"/>
            <a:r>
              <a:rPr lang="ru-RU" sz="2000" dirty="0" smtClean="0"/>
              <a:t>Концепция "возрастной одаренности" (Натан Семёнович </a:t>
            </a:r>
            <a:r>
              <a:rPr lang="ru-RU" sz="2000" dirty="0" err="1" smtClean="0"/>
              <a:t>Лейтес</a:t>
            </a:r>
            <a:r>
              <a:rPr lang="ru-RU" sz="2000" dirty="0" smtClean="0"/>
              <a:t>)</a:t>
            </a:r>
          </a:p>
          <a:p>
            <a:pPr algn="just"/>
            <a:r>
              <a:rPr lang="ru-RU" sz="2000" dirty="0" smtClean="0"/>
              <a:t>- Главная </a:t>
            </a:r>
            <a:r>
              <a:rPr lang="ru-RU" sz="2000" dirty="0" smtClean="0"/>
              <a:t>сложность в понимании и оценке проявлении </a:t>
            </a:r>
            <a:r>
              <a:rPr lang="ru-RU" sz="2000" dirty="0" smtClean="0"/>
              <a:t>одаренности в годы детства – переплетение возрастных </a:t>
            </a:r>
            <a:r>
              <a:rPr lang="ru-RU" sz="2000" dirty="0" smtClean="0"/>
              <a:t>и собственно </a:t>
            </a:r>
            <a:r>
              <a:rPr lang="ru-RU" sz="2000" dirty="0" smtClean="0"/>
              <a:t>индивидуальных свойств. Необычные </a:t>
            </a:r>
            <a:r>
              <a:rPr lang="ru-RU" sz="2000" dirty="0" smtClean="0"/>
              <a:t>проявления ребенка могут быть чем-то </a:t>
            </a:r>
            <a:r>
              <a:rPr lang="ru-RU" sz="2000" dirty="0" smtClean="0"/>
              <a:t>временным, связанным </a:t>
            </a:r>
            <a:r>
              <a:rPr lang="ru-RU" sz="2000" dirty="0" smtClean="0"/>
              <a:t>только с определенной порой жизни.</a:t>
            </a:r>
          </a:p>
          <a:p>
            <a:pPr algn="l">
              <a:spcBef>
                <a:spcPts val="0"/>
              </a:spcBef>
            </a:pPr>
            <a:endParaRPr lang="ru-RU" sz="2000" dirty="0" smtClean="0"/>
          </a:p>
          <a:p>
            <a:pPr algn="l">
              <a:spcBef>
                <a:spcPts val="0"/>
              </a:spcBef>
            </a:pPr>
            <a:r>
              <a:rPr lang="ru-RU" sz="2000" dirty="0" smtClean="0"/>
              <a:t>- НАСЛЕДСТВЕННОСТЬ(природные задатки, дар) + ФОРМИРУЮЩАЯ СРЕДА (в которой ребёнок растёт и развивается, </a:t>
            </a:r>
            <a:r>
              <a:rPr lang="ru-RU" sz="2000" dirty="0" smtClean="0"/>
              <a:t>ассоциации, накопленные в детстве, особенности </a:t>
            </a:r>
            <a:r>
              <a:rPr lang="ru-RU" sz="2000" dirty="0" smtClean="0"/>
              <a:t>воспитания и взаимодействия) </a:t>
            </a:r>
          </a:p>
          <a:p>
            <a:pPr algn="l">
              <a:spcBef>
                <a:spcPts val="0"/>
              </a:spcBef>
            </a:pPr>
            <a:endParaRPr lang="ru-RU" sz="2000" dirty="0" smtClean="0"/>
          </a:p>
          <a:p>
            <a:pPr algn="l">
              <a:spcBef>
                <a:spcPts val="0"/>
              </a:spcBef>
            </a:pPr>
            <a:r>
              <a:rPr lang="ru-RU" sz="2000" dirty="0" smtClean="0"/>
              <a:t>-</a:t>
            </a:r>
            <a:endParaRPr lang="ru-RU" sz="2000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3245391"/>
            <a:ext cx="7154732" cy="2371637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5037483"/>
            <a:ext cx="7154732" cy="55464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78634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435071" y="3522715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56207" y="666208"/>
            <a:ext cx="10534603" cy="54864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/>
              <a:t>Подход к </a:t>
            </a:r>
            <a:r>
              <a:rPr lang="ru-RU" sz="2000" b="1" dirty="0" smtClean="0"/>
              <a:t>одаренности как проявлению творческого потенциала человека</a:t>
            </a:r>
          </a:p>
          <a:p>
            <a:pPr algn="l"/>
            <a:r>
              <a:rPr lang="ru-RU" sz="2000" dirty="0" smtClean="0"/>
              <a:t>(Алексей Михайлович Матюшкин</a:t>
            </a:r>
            <a:r>
              <a:rPr lang="ru-RU" sz="2000" dirty="0" smtClean="0"/>
              <a:t>)</a:t>
            </a:r>
          </a:p>
          <a:p>
            <a:pPr algn="l"/>
            <a:endParaRPr lang="ru-RU" sz="2000" dirty="0" smtClean="0"/>
          </a:p>
          <a:p>
            <a:pPr algn="l"/>
            <a:r>
              <a:rPr lang="ru-RU" sz="2000" dirty="0" smtClean="0"/>
              <a:t>В основе одаренности лежит не интеллект, а творческий потенциал</a:t>
            </a:r>
            <a:r>
              <a:rPr lang="ru-RU" sz="2000" dirty="0" smtClean="0"/>
              <a:t>.                                 Творчество </a:t>
            </a:r>
            <a:r>
              <a:rPr lang="ru-RU" sz="2000" dirty="0" smtClean="0"/>
              <a:t>- механизм, условие развития как </a:t>
            </a:r>
            <a:r>
              <a:rPr lang="ru-RU" sz="2000" dirty="0" smtClean="0"/>
              <a:t>фундаментальное свойство </a:t>
            </a:r>
            <a:r>
              <a:rPr lang="ru-RU" sz="2000" dirty="0" smtClean="0"/>
              <a:t>психики</a:t>
            </a:r>
            <a:r>
              <a:rPr lang="ru-RU" sz="2000" dirty="0" smtClean="0"/>
              <a:t>.</a:t>
            </a:r>
          </a:p>
          <a:p>
            <a:pPr algn="l"/>
            <a:r>
              <a:rPr lang="ru-RU" sz="2000" dirty="0" smtClean="0"/>
              <a:t>Развитие творческого мышления детей с помощью:</a:t>
            </a:r>
            <a:endParaRPr lang="ru-RU" sz="2000" dirty="0" smtClean="0"/>
          </a:p>
          <a:p>
            <a:pPr algn="l"/>
            <a:r>
              <a:rPr lang="ru-RU" sz="2000" dirty="0" smtClean="0"/>
              <a:t>- методов </a:t>
            </a:r>
            <a:r>
              <a:rPr lang="ru-RU" sz="2000" dirty="0" smtClean="0"/>
              <a:t>проблемного обучения;</a:t>
            </a:r>
          </a:p>
          <a:p>
            <a:pPr algn="l"/>
            <a:r>
              <a:rPr lang="ru-RU" sz="2000" dirty="0" smtClean="0"/>
              <a:t>- групповых </a:t>
            </a:r>
            <a:r>
              <a:rPr lang="ru-RU" sz="2000" dirty="0" smtClean="0"/>
              <a:t>форм творческого мышления;</a:t>
            </a:r>
          </a:p>
          <a:p>
            <a:pPr algn="l"/>
            <a:r>
              <a:rPr lang="ru-RU" sz="2000" dirty="0" smtClean="0"/>
              <a:t>- диагностических </a:t>
            </a:r>
            <a:r>
              <a:rPr lang="ru-RU" sz="2000" dirty="0" smtClean="0"/>
              <a:t>способов обучения.</a:t>
            </a:r>
          </a:p>
          <a:p>
            <a:pPr algn="l"/>
            <a:endParaRPr lang="ru-RU" sz="2000" dirty="0" smtClean="0"/>
          </a:p>
          <a:p>
            <a:pPr algn="l"/>
            <a:r>
              <a:rPr lang="ru-RU" sz="2000" dirty="0" smtClean="0"/>
              <a:t>Главные </a:t>
            </a:r>
            <a:r>
              <a:rPr lang="ru-RU" sz="2000" dirty="0" smtClean="0"/>
              <a:t>признаки творческой </a:t>
            </a:r>
            <a:r>
              <a:rPr lang="ru-RU" sz="2000" dirty="0" smtClean="0"/>
              <a:t>потребности</a:t>
            </a:r>
            <a:r>
              <a:rPr lang="ru-RU" sz="2000" dirty="0" smtClean="0"/>
              <a:t>:</a:t>
            </a:r>
          </a:p>
          <a:p>
            <a:pPr algn="l"/>
            <a:r>
              <a:rPr lang="ru-RU" sz="2000" dirty="0" smtClean="0"/>
              <a:t>- ее </a:t>
            </a:r>
            <a:r>
              <a:rPr lang="ru-RU" sz="2000" dirty="0" smtClean="0"/>
              <a:t>устойчивость,</a:t>
            </a:r>
          </a:p>
          <a:p>
            <a:pPr algn="l"/>
            <a:r>
              <a:rPr lang="ru-RU" sz="2000" dirty="0" smtClean="0"/>
              <a:t>- мера </a:t>
            </a:r>
            <a:r>
              <a:rPr lang="ru-RU" sz="2000" dirty="0" smtClean="0"/>
              <a:t>исследовательской активности,</a:t>
            </a:r>
          </a:p>
          <a:p>
            <a:pPr algn="l"/>
            <a:r>
              <a:rPr lang="ru-RU" sz="2000" dirty="0" smtClean="0"/>
              <a:t>- бескорыстие</a:t>
            </a:r>
            <a:r>
              <a:rPr lang="ru-RU" sz="2000" dirty="0" smtClean="0"/>
              <a:t>.</a:t>
            </a:r>
          </a:p>
          <a:p>
            <a:pPr algn="l"/>
            <a:r>
              <a:rPr lang="ru-RU" sz="2000" dirty="0" smtClean="0"/>
              <a:t>Исследовательская активность стимулируется новизной, которую</a:t>
            </a:r>
          </a:p>
          <a:p>
            <a:pPr algn="l"/>
            <a:r>
              <a:rPr lang="ru-RU" sz="2000" dirty="0" smtClean="0"/>
              <a:t>одаренный ребенок сам видит и находит в окружающем мире.</a:t>
            </a:r>
          </a:p>
          <a:p>
            <a:pPr algn="l">
              <a:spcBef>
                <a:spcPts val="0"/>
              </a:spcBef>
            </a:pPr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 flipH="1">
            <a:off x="8037065" y="3245392"/>
            <a:ext cx="2948797" cy="55464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ru-RU" sz="2000" dirty="0" smtClean="0"/>
              <a:t>-</a:t>
            </a:r>
            <a:endParaRPr lang="ru-RU" sz="2000" dirty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5037483"/>
            <a:ext cx="7154732" cy="55464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78634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435071" y="3522715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248194" y="274320"/>
            <a:ext cx="11769635" cy="635508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ru-RU" sz="2000" b="1" dirty="0" smtClean="0"/>
              <a:t>Психологическое </a:t>
            </a:r>
            <a:r>
              <a:rPr lang="ru-RU" sz="2000" b="1" dirty="0" smtClean="0"/>
              <a:t>сопровождение работы с одаренными </a:t>
            </a:r>
            <a:r>
              <a:rPr lang="ru-RU" sz="2000" b="1" dirty="0" smtClean="0"/>
              <a:t>детьми</a:t>
            </a:r>
          </a:p>
          <a:p>
            <a:pPr algn="l">
              <a:spcBef>
                <a:spcPts val="0"/>
              </a:spcBef>
            </a:pPr>
            <a:endParaRPr lang="ru-RU" sz="2000" b="1" dirty="0" smtClean="0"/>
          </a:p>
          <a:p>
            <a:pPr algn="l">
              <a:spcBef>
                <a:spcPts val="0"/>
              </a:spcBef>
            </a:pPr>
            <a:r>
              <a:rPr lang="ru-RU" sz="2000" b="1" dirty="0" smtClean="0"/>
              <a:t>Цель - </a:t>
            </a:r>
            <a:r>
              <a:rPr lang="ru-RU" sz="2000" dirty="0" smtClean="0"/>
              <a:t>создание </a:t>
            </a:r>
            <a:r>
              <a:rPr lang="ru-RU" sz="2000" dirty="0" smtClean="0"/>
              <a:t>условий для выявления, развития и поддержки видов одаренности в образовательной среде. - осуществлять подбор диагностического комплекса для выявления вида одаренности детей с учетом возрастных особенностей. </a:t>
            </a:r>
            <a:endParaRPr lang="ru-RU" sz="2000" dirty="0" smtClean="0"/>
          </a:p>
          <a:p>
            <a:pPr algn="l">
              <a:spcBef>
                <a:spcPts val="0"/>
              </a:spcBef>
            </a:pPr>
            <a:r>
              <a:rPr lang="ru-RU" sz="2000" b="1" dirty="0" smtClean="0"/>
              <a:t>Задачи</a:t>
            </a:r>
            <a:r>
              <a:rPr lang="ru-RU" sz="2000" dirty="0" smtClean="0"/>
              <a:t> - создание банка </a:t>
            </a:r>
            <a:r>
              <a:rPr lang="ru-RU" sz="2000" dirty="0" smtClean="0"/>
              <a:t>данных по одаренным детям. </a:t>
            </a:r>
            <a:endParaRPr lang="ru-RU" sz="2000" dirty="0" smtClean="0"/>
          </a:p>
          <a:p>
            <a:pPr algn="l">
              <a:spcBef>
                <a:spcPts val="0"/>
              </a:spcBef>
            </a:pPr>
            <a:r>
              <a:rPr lang="ru-RU" sz="2000" dirty="0" smtClean="0"/>
              <a:t>- </a:t>
            </a:r>
            <a:r>
              <a:rPr lang="ru-RU" sz="2000" dirty="0" smtClean="0"/>
              <a:t>повышение психологической компетентности педагогов и родителей, через просветительскую деятельность, для поддержки в развитии видов одаренности у детей. </a:t>
            </a:r>
            <a:endParaRPr lang="ru-RU" sz="2000" dirty="0" smtClean="0"/>
          </a:p>
          <a:p>
            <a:pPr algn="l">
              <a:spcBef>
                <a:spcPts val="0"/>
              </a:spcBef>
            </a:pPr>
            <a:r>
              <a:rPr lang="ru-RU" sz="2000" b="1" dirty="0" smtClean="0"/>
              <a:t>Направления </a:t>
            </a:r>
            <a:r>
              <a:rPr lang="ru-RU" sz="2000" b="1" dirty="0" smtClean="0"/>
              <a:t>работы </a:t>
            </a:r>
            <a:r>
              <a:rPr lang="ru-RU" sz="2000" b="1" dirty="0" smtClean="0"/>
              <a:t>                                                                                                         </a:t>
            </a:r>
          </a:p>
          <a:p>
            <a:pPr algn="l">
              <a:spcBef>
                <a:spcPts val="0"/>
              </a:spcBef>
            </a:pPr>
            <a:r>
              <a:rPr lang="ru-RU" sz="2000" dirty="0" smtClean="0"/>
              <a:t>1</a:t>
            </a:r>
            <a:r>
              <a:rPr lang="ru-RU" sz="2000" dirty="0" smtClean="0"/>
              <a:t>. Диагностика видов одаренности, выявление одаренных детей. </a:t>
            </a:r>
            <a:endParaRPr lang="ru-RU" sz="2000" dirty="0" smtClean="0"/>
          </a:p>
          <a:p>
            <a:pPr algn="l">
              <a:spcBef>
                <a:spcPts val="0"/>
              </a:spcBef>
            </a:pPr>
            <a:r>
              <a:rPr lang="ru-RU" sz="2000" dirty="0" smtClean="0"/>
              <a:t>2</a:t>
            </a:r>
            <a:r>
              <a:rPr lang="ru-RU" sz="2000" dirty="0" smtClean="0"/>
              <a:t>. Коррекция и развитие видов одаренности, направленные на развитие личности учащегося. </a:t>
            </a:r>
            <a:endParaRPr lang="ru-RU" sz="2000" dirty="0" smtClean="0"/>
          </a:p>
          <a:p>
            <a:pPr algn="l">
              <a:spcBef>
                <a:spcPts val="0"/>
              </a:spcBef>
            </a:pPr>
            <a:r>
              <a:rPr lang="ru-RU" sz="2000" dirty="0" smtClean="0"/>
              <a:t>3</a:t>
            </a:r>
            <a:r>
              <a:rPr lang="ru-RU" sz="2000" dirty="0" smtClean="0"/>
              <a:t>. Профилактика. Взаимодействие с педагогами и родителями с целью предотвращения отклонений в поведении, способствование социализации </a:t>
            </a:r>
            <a:r>
              <a:rPr lang="ru-RU" sz="2000" dirty="0" smtClean="0"/>
              <a:t>учащихся</a:t>
            </a:r>
          </a:p>
          <a:p>
            <a:pPr algn="l">
              <a:spcBef>
                <a:spcPts val="0"/>
              </a:spcBef>
            </a:pPr>
            <a:r>
              <a:rPr lang="ru-RU" sz="2000" b="1" dirty="0" smtClean="0"/>
              <a:t>Ожидаемый </a:t>
            </a:r>
            <a:r>
              <a:rPr lang="ru-RU" sz="2000" b="1" dirty="0" smtClean="0"/>
              <a:t>результат </a:t>
            </a:r>
            <a:r>
              <a:rPr lang="ru-RU" sz="2000" b="1" dirty="0" smtClean="0"/>
              <a:t> </a:t>
            </a:r>
          </a:p>
          <a:p>
            <a:pPr algn="l">
              <a:spcBef>
                <a:spcPts val="0"/>
              </a:spcBef>
            </a:pPr>
            <a:r>
              <a:rPr lang="ru-RU" sz="2000" dirty="0" smtClean="0"/>
              <a:t>1. Сохранение </a:t>
            </a:r>
            <a:r>
              <a:rPr lang="ru-RU" sz="2000" dirty="0" smtClean="0"/>
              <a:t>и преумножение интеллектуального и творческого потенциала </a:t>
            </a:r>
            <a:r>
              <a:rPr lang="ru-RU" sz="2000" dirty="0" smtClean="0"/>
              <a:t>одарённых учащихся, участвующих </a:t>
            </a:r>
            <a:r>
              <a:rPr lang="ru-RU" sz="2000" dirty="0" smtClean="0"/>
              <a:t>в проектно-исследовательских деятельности, творческих конкурсах, </a:t>
            </a:r>
            <a:r>
              <a:rPr lang="ru-RU" sz="2000" dirty="0" smtClean="0"/>
              <a:t>олимпиадах); </a:t>
            </a:r>
          </a:p>
          <a:p>
            <a:pPr algn="l">
              <a:spcBef>
                <a:spcPts val="0"/>
              </a:spcBef>
            </a:pPr>
            <a:r>
              <a:rPr lang="ru-RU" sz="2000" dirty="0" smtClean="0"/>
              <a:t>2</a:t>
            </a:r>
            <a:r>
              <a:rPr lang="ru-RU" sz="2000" dirty="0" smtClean="0"/>
              <a:t>. Постоянное </a:t>
            </a:r>
            <a:r>
              <a:rPr lang="ru-RU" sz="2000" dirty="0" smtClean="0"/>
              <a:t>сотрудничество между педагогом – психологом, </a:t>
            </a:r>
            <a:r>
              <a:rPr lang="ru-RU" sz="2000" dirty="0" smtClean="0"/>
              <a:t>педагогами школы и родителями для эффективной работы с одаренными детьми; (Использование рефлексивных листов для оценки эффективности, проведенных мероприятий, подготовка педагогов и родителей для работы с одаренными детьми</a:t>
            </a:r>
            <a:r>
              <a:rPr lang="ru-RU" sz="2000" dirty="0" smtClean="0"/>
              <a:t>);                                                                                                                             </a:t>
            </a:r>
          </a:p>
          <a:p>
            <a:pPr algn="l">
              <a:spcBef>
                <a:spcPts val="0"/>
              </a:spcBef>
            </a:pPr>
            <a:r>
              <a:rPr lang="ru-RU" sz="2000" dirty="0" smtClean="0"/>
              <a:t>3</a:t>
            </a:r>
            <a:r>
              <a:rPr lang="ru-RU" sz="2000" dirty="0" smtClean="0"/>
              <a:t>. Формирование методического банка для ранней диагностики и сопровождения одаренных детей.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78634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435071" y="3522715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3" y="1149531"/>
            <a:ext cx="11044055" cy="4127863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ru-RU" sz="2000" b="1" dirty="0" smtClean="0"/>
              <a:t>       Анкетирование психологов, педагогов, работающих с одарёнными детьми </a:t>
            </a:r>
            <a:endParaRPr lang="ru-RU" sz="2000" b="1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3245392"/>
            <a:ext cx="7154732" cy="55464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5037483"/>
            <a:ext cx="7154732" cy="55464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78634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435071" y="3522715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1453301"/>
            <a:ext cx="7154732" cy="55464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1267097"/>
            <a:ext cx="10181906" cy="4519749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/>
              <a:t>Литература</a:t>
            </a:r>
          </a:p>
          <a:p>
            <a:endParaRPr lang="ru-RU" sz="2000" dirty="0" smtClean="0"/>
          </a:p>
          <a:p>
            <a:r>
              <a:rPr lang="ru-RU" sz="2000" dirty="0" smtClean="0"/>
              <a:t>Богоявленская</a:t>
            </a:r>
            <a:r>
              <a:rPr lang="ru-RU" sz="2000" dirty="0" smtClean="0"/>
              <a:t>, Д. Б. Психология одаренности: понятие, виды, </a:t>
            </a:r>
            <a:r>
              <a:rPr lang="ru-RU" sz="2000" dirty="0" smtClean="0"/>
              <a:t>проблемы.</a:t>
            </a:r>
            <a:endParaRPr lang="ru-RU" sz="2000" dirty="0" smtClean="0"/>
          </a:p>
          <a:p>
            <a:r>
              <a:rPr lang="ru-RU" sz="2000" dirty="0" smtClean="0"/>
              <a:t>Кулагина, И. Ю. Личность школьника от задержки психологического развития до одаренности: учебное пособие для студентов и </a:t>
            </a:r>
            <a:r>
              <a:rPr lang="ru-RU" sz="2000" dirty="0" smtClean="0"/>
              <a:t>преподавателей.</a:t>
            </a:r>
            <a:endParaRPr lang="ru-RU" sz="2000" dirty="0" smtClean="0"/>
          </a:p>
          <a:p>
            <a:r>
              <a:rPr lang="ru-RU" sz="2000" dirty="0" smtClean="0"/>
              <a:t>Савенков, А. И. Одаренный ребенок дома и в </a:t>
            </a:r>
            <a:r>
              <a:rPr lang="ru-RU" sz="2000" dirty="0" smtClean="0"/>
              <a:t>школе</a:t>
            </a:r>
          </a:p>
          <a:p>
            <a:r>
              <a:rPr lang="ru-RU" sz="2000" dirty="0" smtClean="0"/>
              <a:t>Холодная М.А. Эволюция </a:t>
            </a:r>
            <a:r>
              <a:rPr lang="ru-RU" sz="2000" dirty="0" smtClean="0"/>
              <a:t>интеллектуальной одаренности от детства к взрослости: эффект инверсии развития</a:t>
            </a:r>
          </a:p>
          <a:p>
            <a:r>
              <a:rPr lang="ru-RU" sz="2000" dirty="0" smtClean="0"/>
              <a:t>. </a:t>
            </a:r>
            <a:endParaRPr lang="ru-RU" sz="2000" dirty="0" smtClean="0"/>
          </a:p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5037483"/>
            <a:ext cx="7154732" cy="55464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78634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435071" y="3522715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6025301"/>
            <a:ext cx="7154732" cy="55464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483326" y="1436913"/>
            <a:ext cx="9405257" cy="5003075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/>
              <a:t>Исследования </a:t>
            </a:r>
            <a:r>
              <a:rPr lang="ru-RU" sz="2000" b="1" dirty="0" smtClean="0"/>
              <a:t>в области детской одаренности позволили выделить некоторые специфические </a:t>
            </a:r>
            <a:r>
              <a:rPr lang="ru-RU" sz="2000" b="1" dirty="0" smtClean="0"/>
              <a:t>аспекты и факторы, влияющие на формирование этого </a:t>
            </a:r>
            <a:r>
              <a:rPr lang="ru-RU" sz="2000" b="1" dirty="0" smtClean="0"/>
              <a:t>психического </a:t>
            </a:r>
            <a:r>
              <a:rPr lang="ru-RU" sz="2000" b="1" dirty="0" smtClean="0"/>
              <a:t>явления</a:t>
            </a:r>
          </a:p>
          <a:p>
            <a:pPr algn="l"/>
            <a:endParaRPr lang="ru-RU" sz="2000" dirty="0" smtClean="0"/>
          </a:p>
          <a:p>
            <a:pPr marL="457200" indent="-457200" algn="l">
              <a:buAutoNum type="arabicPeriod"/>
            </a:pPr>
            <a:r>
              <a:rPr lang="ru-RU" sz="2000" b="1" dirty="0" smtClean="0"/>
              <a:t>Детская </a:t>
            </a:r>
            <a:r>
              <a:rPr lang="ru-RU" sz="2000" b="1" dirty="0" smtClean="0"/>
              <a:t>одаренность — это проявление закономерностей возрастного развития.</a:t>
            </a:r>
            <a:r>
              <a:rPr lang="ru-RU" sz="2000" dirty="0" smtClean="0"/>
              <a:t> Впервые данный аспект был описан в работах </a:t>
            </a:r>
            <a:r>
              <a:rPr lang="ru-RU" sz="2000" dirty="0" smtClean="0"/>
              <a:t>Натана Семёновича </a:t>
            </a:r>
            <a:r>
              <a:rPr lang="ru-RU" sz="2000" dirty="0" err="1" smtClean="0"/>
              <a:t>Лейтеса</a:t>
            </a:r>
            <a:r>
              <a:rPr lang="ru-RU" sz="2000" dirty="0" smtClean="0"/>
              <a:t>, который ввел понятие </a:t>
            </a:r>
            <a:r>
              <a:rPr lang="ru-RU" sz="2000" dirty="0" smtClean="0"/>
              <a:t>«возрастная одаренность</a:t>
            </a:r>
            <a:r>
              <a:rPr lang="ru-RU" sz="2000" dirty="0" smtClean="0"/>
              <a:t>»</a:t>
            </a:r>
            <a:r>
              <a:rPr lang="ru-RU" sz="2000" dirty="0" smtClean="0"/>
              <a:t> Характеристики определенного возраста «задают» определенный тип одаренности.</a:t>
            </a:r>
            <a:r>
              <a:rPr lang="ru-RU" sz="2000" dirty="0" smtClean="0"/>
              <a:t> </a:t>
            </a:r>
          </a:p>
          <a:p>
            <a:pPr marL="457200" indent="-457200" algn="l">
              <a:buAutoNum type="arabicPeriod"/>
            </a:pPr>
            <a:endParaRPr lang="ru-RU" sz="2000" dirty="0" smtClean="0"/>
          </a:p>
          <a:p>
            <a:pPr marL="457200" indent="-457200" algn="l">
              <a:buAutoNum type="arabicPeriod"/>
            </a:pPr>
            <a:r>
              <a:rPr lang="ru-RU" sz="2000" b="1" dirty="0" smtClean="0"/>
              <a:t>Явление </a:t>
            </a:r>
            <a:r>
              <a:rPr lang="ru-RU" sz="2000" b="1" dirty="0" smtClean="0"/>
              <a:t>«угасания» либо «</a:t>
            </a:r>
            <a:r>
              <a:rPr lang="ru-RU" sz="2000" b="1" dirty="0" err="1" smtClean="0"/>
              <a:t>разгорания</a:t>
            </a:r>
            <a:r>
              <a:rPr lang="ru-RU" sz="2000" b="1" dirty="0" smtClean="0"/>
              <a:t>» детской одаренности под влиянием освоения норм культурного поведения, типа семейного воспитания, фактора «случайного события» </a:t>
            </a:r>
            <a:r>
              <a:rPr lang="ru-RU" sz="2000" dirty="0" smtClean="0"/>
              <a:t>и т.д. Вследствие множественности подобного рода факторов крайне сложно оценить меру устойчивости признаков одаренности, проявляемых данным ребенком на определенном отрезке времени</a:t>
            </a:r>
            <a:r>
              <a:rPr lang="ru-RU" sz="2000" dirty="0" smtClean="0"/>
              <a:t>. </a:t>
            </a:r>
            <a:r>
              <a:rPr lang="ru-RU" sz="2000" dirty="0" smtClean="0"/>
              <a:t>Добавим к этому, что детство — период становления психических ресурсов, когда «всё влияет на всё», поэтому детская одаренность как системное качество может проявляться самым непредсказуемым </a:t>
            </a:r>
            <a:r>
              <a:rPr lang="ru-RU" sz="2000" dirty="0" smtClean="0"/>
              <a:t>образом.</a:t>
            </a:r>
          </a:p>
          <a:p>
            <a:pPr marL="457200" indent="-457200" algn="l">
              <a:buAutoNum type="arabicPeriod"/>
            </a:pPr>
            <a:endParaRPr lang="ru-RU" sz="2000" dirty="0" smtClean="0"/>
          </a:p>
          <a:p>
            <a:pPr marL="457200" indent="-457200" algn="l"/>
            <a:r>
              <a:rPr lang="ru-RU" sz="2000" dirty="0" smtClean="0"/>
              <a:t>.</a:t>
            </a:r>
            <a:endParaRPr lang="ru-RU" sz="2000" dirty="0" smtClean="0"/>
          </a:p>
          <a:p>
            <a:r>
              <a:rPr lang="ru-RU" sz="2000" dirty="0" smtClean="0"/>
              <a:t> </a:t>
            </a:r>
            <a:endParaRPr lang="ru-RU" sz="2000" dirty="0" smtClean="0"/>
          </a:p>
          <a:p>
            <a:pPr marL="457200" indent="-457200"/>
            <a:endParaRPr lang="ru-RU" sz="2000" dirty="0" smtClean="0"/>
          </a:p>
          <a:p>
            <a:pPr marL="457200" indent="-457200">
              <a:buAutoNum type="arabicPeriod"/>
            </a:pPr>
            <a:endParaRPr lang="ru-RU" sz="2000" dirty="0" smtClean="0"/>
          </a:p>
          <a:p>
            <a:pPr algn="l">
              <a:spcBef>
                <a:spcPts val="0"/>
              </a:spcBef>
            </a:pP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2769326"/>
            <a:ext cx="7154732" cy="2822803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547907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435071" y="3522715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6025301"/>
            <a:ext cx="2448695" cy="55464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444136" y="627017"/>
            <a:ext cx="11142617" cy="5434149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/>
              <a:t>3. Наличие </a:t>
            </a:r>
            <a:r>
              <a:rPr lang="ru-RU" sz="2000" b="1" dirty="0" smtClean="0"/>
              <a:t>своеобразной динамики формирования детской одаренности в виде </a:t>
            </a:r>
            <a:r>
              <a:rPr lang="ru-RU" sz="2000" b="1" dirty="0" err="1" smtClean="0"/>
              <a:t>диссинхронии</a:t>
            </a:r>
            <a:r>
              <a:rPr lang="ru-RU" sz="2000" b="1" dirty="0" smtClean="0"/>
              <a:t> (рассогласованности) психического развития одаренного ребенка</a:t>
            </a:r>
            <a:r>
              <a:rPr lang="ru-RU" sz="2000" dirty="0" smtClean="0"/>
              <a:t>. </a:t>
            </a:r>
            <a:endParaRPr lang="ru-RU" sz="2000" dirty="0" smtClean="0"/>
          </a:p>
          <a:p>
            <a:pPr algn="l"/>
            <a:r>
              <a:rPr lang="ru-RU" sz="2000" dirty="0" smtClean="0"/>
              <a:t>Достаточно </a:t>
            </a:r>
            <a:r>
              <a:rPr lang="ru-RU" sz="2000" dirty="0" smtClean="0"/>
              <a:t>типичным для одаренных детей, наряду с высоким уровнем развития тех или иных способностей, является отставание функций письменной и устной речи. Достаточно часто интеллектуальная одаренность в вербальной сфере сочетается с низким уровнем возможностей в области невербальных функций, в первую очередь, психомоторики. В итоге по одним признакам ребенок может идентифицироваться как одаренный, по другим — как отстающий в своем психическом развитии</a:t>
            </a:r>
            <a:r>
              <a:rPr lang="ru-RU" sz="2000" dirty="0" smtClean="0"/>
              <a:t>.</a:t>
            </a:r>
          </a:p>
          <a:p>
            <a:pPr algn="l"/>
            <a:endParaRPr lang="ru-RU" sz="2000" dirty="0" smtClean="0"/>
          </a:p>
          <a:p>
            <a:pPr algn="l"/>
            <a:r>
              <a:rPr lang="ru-RU" sz="2000" b="1" dirty="0" smtClean="0"/>
              <a:t>4. Зависимость детской одаренности от культурного и социального контекста. </a:t>
            </a:r>
            <a:endParaRPr lang="ru-RU" sz="2000" b="1" dirty="0" smtClean="0"/>
          </a:p>
          <a:p>
            <a:pPr algn="l"/>
            <a:r>
              <a:rPr lang="ru-RU" sz="2000" dirty="0" smtClean="0"/>
              <a:t>Место </a:t>
            </a:r>
            <a:r>
              <a:rPr lang="ru-RU" sz="2000" dirty="0" smtClean="0"/>
              <a:t>жительства, материальный и профессиональный статус родителей, качество дошкольного и школьного обучения и т.д. могут обеспечить настолько высокий уровень психического развития ребенка, что признаки социализации могут быть ошибочно определены как признаки одаренности. Напротив, если ребенок формируется как личность в условиях культурной и социальной </a:t>
            </a:r>
            <a:r>
              <a:rPr lang="ru-RU" sz="2000" dirty="0" err="1" smtClean="0"/>
              <a:t>депривации</a:t>
            </a:r>
            <a:r>
              <a:rPr lang="ru-RU" sz="2000" dirty="0" smtClean="0"/>
              <a:t>, то его возможная одаренность может существовать в качестве потенциальной или скрытой одаренности, для выявления которой непригодны традиционные средства в виде тестов интеллекта и тестов </a:t>
            </a:r>
            <a:r>
              <a:rPr lang="ru-RU" sz="2000" dirty="0" err="1" smtClean="0"/>
              <a:t>креативности</a:t>
            </a:r>
            <a:r>
              <a:rPr lang="ru-RU" sz="2000" dirty="0" smtClean="0"/>
              <a:t>.</a:t>
            </a:r>
          </a:p>
          <a:p>
            <a:pPr algn="l"/>
            <a:endParaRPr lang="ru-RU" sz="2000" dirty="0" smtClean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2769326"/>
            <a:ext cx="7154732" cy="2822803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547907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435071" y="3522715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6025301"/>
            <a:ext cx="2448695" cy="55464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444136" y="600892"/>
            <a:ext cx="11051177" cy="566928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/>
              <a:t>5</a:t>
            </a:r>
            <a:r>
              <a:rPr lang="ru-RU" sz="2000" b="1" dirty="0" smtClean="0"/>
              <a:t>. Высокая вариативность психических качеств у разных одаренных детей, в том числе стратегий и способов деятельности. </a:t>
            </a:r>
            <a:endParaRPr lang="ru-RU" sz="2000" b="1" dirty="0" smtClean="0"/>
          </a:p>
          <a:p>
            <a:pPr algn="just"/>
            <a:r>
              <a:rPr lang="ru-RU" sz="2000" dirty="0" smtClean="0"/>
              <a:t>Уникальность </a:t>
            </a:r>
            <a:r>
              <a:rPr lang="ru-RU" sz="2000" dirty="0" smtClean="0"/>
              <a:t>одаренного человека состоит в том, что всё, что бы он ни сделал, обязательно будет отличаться от того, что может сделать другой (в том числе не менее одаренный человек</a:t>
            </a:r>
            <a:r>
              <a:rPr lang="ru-RU" sz="2000" dirty="0" smtClean="0"/>
              <a:t>).</a:t>
            </a:r>
          </a:p>
          <a:p>
            <a:pPr algn="l"/>
            <a:endParaRPr lang="ru-RU" sz="2000" dirty="0" smtClean="0"/>
          </a:p>
          <a:p>
            <a:pPr algn="just"/>
            <a:r>
              <a:rPr lang="ru-RU" sz="2000" b="1" dirty="0" smtClean="0"/>
              <a:t>6</a:t>
            </a:r>
            <a:r>
              <a:rPr lang="ru-RU" sz="2000" b="1" dirty="0" smtClean="0"/>
              <a:t>. Т</a:t>
            </a:r>
            <a:r>
              <a:rPr lang="ru-RU" sz="2000" b="1" dirty="0" smtClean="0"/>
              <a:t>емп </a:t>
            </a:r>
            <a:r>
              <a:rPr lang="ru-RU" sz="2000" b="1" dirty="0" err="1" smtClean="0"/>
              <a:t>обучаемости</a:t>
            </a:r>
            <a:r>
              <a:rPr lang="ru-RU" sz="2000" b="1" dirty="0" smtClean="0"/>
              <a:t> у одаренных детей может быть </a:t>
            </a:r>
            <a:r>
              <a:rPr lang="ru-RU" sz="2000" b="1" dirty="0" err="1" smtClean="0"/>
              <a:t>атипичным</a:t>
            </a:r>
            <a:r>
              <a:rPr lang="ru-RU" sz="2000" b="1" dirty="0" smtClean="0"/>
              <a:t>: либо крайне быстрым, либо крайне медленным. </a:t>
            </a:r>
            <a:r>
              <a:rPr lang="ru-RU" sz="2000" dirty="0" smtClean="0"/>
              <a:t>Добавим, что «медленный тип развития», по-видимому, более характерен для тех детей, которые впоследствии становятся талантливыми взрослыми. А. Эйнштейн говорил, что он смог прийти к идеям, лежащим в основе его теории относительности, только потому, что в силу очень медленного развития в детстве в складе его ума во взрослом состоянии сохранились детские черты. «Талант должен созреть». </a:t>
            </a:r>
            <a:r>
              <a:rPr lang="ru-RU" sz="2000" dirty="0" smtClean="0"/>
              <a:t>чрезмерно </a:t>
            </a:r>
            <a:r>
              <a:rPr lang="ru-RU" sz="2000" dirty="0" smtClean="0"/>
              <a:t>специализированная образовательная среда (ускоряющая, углубляющая и проч.) может разрушить естественные, индивидуально-уникальные механизмы становления одаренности конкретного ребенка</a:t>
            </a:r>
            <a:r>
              <a:rPr lang="ru-RU" sz="2000" dirty="0" smtClean="0"/>
              <a:t>.</a:t>
            </a:r>
            <a:r>
              <a:rPr lang="ru-RU" sz="2000" dirty="0" smtClean="0"/>
              <a:t> </a:t>
            </a:r>
            <a:endParaRPr lang="ru-RU" sz="2000" dirty="0" smtClean="0"/>
          </a:p>
          <a:p>
            <a:pPr algn="l"/>
            <a:r>
              <a:rPr lang="ru-RU" sz="2000" b="1" dirty="0" smtClean="0"/>
              <a:t>7</a:t>
            </a:r>
            <a:r>
              <a:rPr lang="ru-RU" sz="2000" b="1" dirty="0" smtClean="0"/>
              <a:t>. Влияние </a:t>
            </a:r>
            <a:r>
              <a:rPr lang="ru-RU" sz="2000" b="1" dirty="0" err="1" smtClean="0"/>
              <a:t>сензитивных</a:t>
            </a:r>
            <a:r>
              <a:rPr lang="ru-RU" sz="2000" b="1" dirty="0" smtClean="0"/>
              <a:t> и критических периодов на развитие детской одаренности.</a:t>
            </a:r>
          </a:p>
          <a:p>
            <a:r>
              <a:rPr lang="ru-RU" sz="2000" dirty="0" smtClean="0"/>
              <a:t>Своеобразие </a:t>
            </a:r>
            <a:r>
              <a:rPr lang="ru-RU" sz="2000" dirty="0" smtClean="0"/>
              <a:t>детской одаренности проявляется в том, что одаренность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 </a:t>
            </a:r>
            <a:r>
              <a:rPr lang="ru-RU" sz="2000" dirty="0" smtClean="0"/>
              <a:t>по </a:t>
            </a:r>
            <a:r>
              <a:rPr lang="ru-RU" sz="2000" dirty="0" smtClean="0"/>
              <a:t>замечанию</a:t>
            </a:r>
            <a:r>
              <a:rPr lang="ru-RU" sz="2000" dirty="0" smtClean="0"/>
              <a:t> </a:t>
            </a:r>
            <a:r>
              <a:rPr lang="ru-RU" sz="2000" dirty="0" smtClean="0"/>
              <a:t>доктора психологических наук В.И. Панова — </a:t>
            </a:r>
          </a:p>
          <a:p>
            <a:r>
              <a:rPr lang="ru-RU" sz="2000" dirty="0" smtClean="0"/>
              <a:t>«</a:t>
            </a:r>
            <a:r>
              <a:rPr lang="ru-RU" sz="2000" dirty="0" smtClean="0"/>
              <a:t>становящееся качество психики» </a:t>
            </a:r>
          </a:p>
          <a:p>
            <a:pPr algn="l"/>
            <a:endParaRPr lang="ru-RU" sz="2000" dirty="0" smtClean="0"/>
          </a:p>
          <a:p>
            <a:pPr algn="l"/>
            <a:endParaRPr lang="ru-RU" sz="2000" dirty="0" smtClean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2769326"/>
            <a:ext cx="7154732" cy="2822803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547907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156754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435071" y="3522715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274320"/>
            <a:ext cx="7154732" cy="1149531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418010" y="2638697"/>
            <a:ext cx="10332721" cy="1161341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r>
              <a:rPr lang="ru-RU" sz="2000" b="1" dirty="0" smtClean="0"/>
              <a:t>Одаренность</a:t>
            </a:r>
            <a:r>
              <a:rPr lang="ru-RU" sz="2000" dirty="0" smtClean="0"/>
              <a:t> — это системное, развивающееся в течение жизни качество психики, которое определяет возможность достижения человеком более высоких, незаурядных результатов в одном или нескольких видах деятельности по сравнению с другими людьми</a:t>
            </a:r>
            <a:r>
              <a:rPr lang="ru-RU" sz="2000" dirty="0" smtClean="0"/>
              <a:t>.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Одаренный </a:t>
            </a:r>
            <a:r>
              <a:rPr lang="ru-RU" sz="2000" b="1" dirty="0" smtClean="0"/>
              <a:t>ребенок</a:t>
            </a:r>
            <a:r>
              <a:rPr lang="ru-RU" sz="2000" dirty="0" smtClean="0"/>
              <a:t> — это </a:t>
            </a:r>
            <a:r>
              <a:rPr lang="ru-RU" sz="2000" dirty="0" smtClean="0"/>
              <a:t>ребенок, выделяющийся </a:t>
            </a:r>
            <a:r>
              <a:rPr lang="ru-RU" sz="2000" dirty="0" smtClean="0"/>
              <a:t>яркими, очевидными, иногда выдающимися достижениями (или имеет внутренние предпосылки для таких достижений) в том или ином виде деятельности</a:t>
            </a:r>
            <a:r>
              <a:rPr lang="ru-RU" sz="2000" dirty="0" smtClean="0"/>
              <a:t>.</a:t>
            </a:r>
            <a:r>
              <a:rPr lang="ru-RU" sz="2000" i="1" dirty="0" smtClean="0"/>
              <a:t> </a:t>
            </a:r>
            <a:endParaRPr lang="ru-RU" sz="2000" i="1" dirty="0" smtClean="0"/>
          </a:p>
          <a:p>
            <a:pPr algn="just"/>
            <a:r>
              <a:rPr lang="ru-RU" sz="2000" b="1" dirty="0" smtClean="0"/>
              <a:t>Детский </a:t>
            </a:r>
            <a:r>
              <a:rPr lang="ru-RU" sz="2000" b="1" dirty="0" smtClean="0"/>
              <a:t>возраст </a:t>
            </a:r>
            <a:r>
              <a:rPr lang="ru-RU" sz="2000" dirty="0" smtClean="0"/>
              <a:t>— период становления способностей и </a:t>
            </a:r>
            <a:r>
              <a:rPr lang="ru-RU" sz="2000" dirty="0" smtClean="0"/>
              <a:t>личности, время </a:t>
            </a:r>
            <a:r>
              <a:rPr lang="ru-RU" sz="2000" dirty="0" smtClean="0"/>
              <a:t>глубоких интегративных процессов в психике ребенка на фоне ее дифференциации. </a:t>
            </a:r>
            <a:endParaRPr lang="ru-RU" sz="2000" dirty="0" smtClean="0"/>
          </a:p>
          <a:p>
            <a:pPr algn="just"/>
            <a:r>
              <a:rPr lang="ru-RU" sz="2000" dirty="0" smtClean="0"/>
              <a:t>Уровень </a:t>
            </a:r>
            <a:r>
              <a:rPr lang="ru-RU" sz="2000" dirty="0" smtClean="0"/>
              <a:t>и широта интеграции определяют особенности </a:t>
            </a:r>
            <a:r>
              <a:rPr lang="ru-RU" sz="2000" dirty="0" smtClean="0"/>
              <a:t>формирования, динамику развития и </a:t>
            </a:r>
            <a:r>
              <a:rPr lang="ru-RU" sz="2000" dirty="0" smtClean="0"/>
              <a:t>зрелость самого явления — </a:t>
            </a:r>
            <a:r>
              <a:rPr lang="ru-RU" sz="2000" dirty="0" smtClean="0"/>
              <a:t>одаренности</a:t>
            </a:r>
          </a:p>
          <a:p>
            <a:pPr algn="just"/>
            <a:endParaRPr lang="ru-RU" sz="2000" b="1" dirty="0" smtClean="0"/>
          </a:p>
          <a:p>
            <a:pPr algn="just"/>
            <a:r>
              <a:rPr lang="ru-RU" sz="2000" b="1" dirty="0" smtClean="0"/>
              <a:t>Уровень </a:t>
            </a:r>
            <a:r>
              <a:rPr lang="ru-RU" sz="2000" b="1" dirty="0" smtClean="0"/>
              <a:t>развития одаренности </a:t>
            </a:r>
            <a:r>
              <a:rPr lang="ru-RU" sz="2000" dirty="0" smtClean="0"/>
              <a:t>- это результат сложного взаимодействия наследственности (природных задатков) и социальной среды, опосредованного деятельностью ребенка</a:t>
            </a:r>
            <a:r>
              <a:rPr lang="ru-RU" sz="2000" dirty="0" smtClean="0"/>
              <a:t>..</a:t>
            </a:r>
            <a:r>
              <a:rPr lang="ru-RU" sz="2000" b="1" i="1" dirty="0" smtClean="0"/>
              <a:t> </a:t>
            </a:r>
            <a:endParaRPr lang="ru-RU" sz="2000" b="1" i="1" dirty="0" smtClean="0"/>
          </a:p>
          <a:p>
            <a:pPr algn="just"/>
            <a:r>
              <a:rPr lang="ru-RU" sz="2000" b="1" dirty="0" smtClean="0"/>
              <a:t>Задатки</a:t>
            </a:r>
            <a:r>
              <a:rPr lang="ru-RU" sz="2000" dirty="0" smtClean="0"/>
              <a:t> </a:t>
            </a:r>
            <a:r>
              <a:rPr lang="ru-RU" sz="2000" dirty="0" smtClean="0"/>
              <a:t>- анатомо-физиологические предпосылки формирования </a:t>
            </a:r>
            <a:r>
              <a:rPr lang="ru-RU" sz="2000" dirty="0" smtClean="0"/>
              <a:t>способностей</a:t>
            </a:r>
          </a:p>
          <a:p>
            <a:pPr algn="just"/>
            <a:r>
              <a:rPr lang="ru-RU" sz="2000" b="1" dirty="0" smtClean="0"/>
              <a:t>Способности</a:t>
            </a:r>
            <a:r>
              <a:rPr lang="ru-RU" sz="2000" dirty="0" smtClean="0"/>
              <a:t> </a:t>
            </a:r>
            <a:r>
              <a:rPr lang="ru-RU" sz="2000" dirty="0" smtClean="0"/>
              <a:t>- индивидуально-психологические особенности человека, которые содействуют успешному выполнению деятельности или ряда деятельностей. Способности развиваются на основе задатков, под влиянием социальной среды (обучения и воспитания) в процессе взаимодействия человека с окружающим миром.</a:t>
            </a:r>
          </a:p>
          <a:p>
            <a:pPr algn="just"/>
            <a:r>
              <a:rPr lang="ru-RU" sz="2000" i="1" dirty="0" smtClean="0"/>
              <a:t> </a:t>
            </a:r>
            <a:endParaRPr lang="ru-RU" sz="2000" i="1" dirty="0" smtClean="0"/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 </a:t>
            </a:r>
          </a:p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555762" y="5089734"/>
            <a:ext cx="7154732" cy="554646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78634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435071" y="3522715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444138" y="509451"/>
            <a:ext cx="10215154" cy="59436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r>
              <a:rPr lang="ru-RU" sz="2000" b="1" dirty="0" smtClean="0"/>
              <a:t>Виды одаренности</a:t>
            </a:r>
          </a:p>
          <a:p>
            <a:pPr algn="just"/>
            <a:r>
              <a:rPr lang="ru-RU" sz="2000" dirty="0" smtClean="0"/>
              <a:t>Систематизация </a:t>
            </a:r>
            <a:r>
              <a:rPr lang="ru-RU" sz="2000" dirty="0" smtClean="0"/>
              <a:t>видов одаренности определяется </a:t>
            </a:r>
            <a:r>
              <a:rPr lang="ru-RU" sz="2000" dirty="0" smtClean="0"/>
              <a:t>критериями, положенными </a:t>
            </a:r>
            <a:r>
              <a:rPr lang="ru-RU" sz="2000" dirty="0" smtClean="0"/>
              <a:t>в основу классификации. В одаренности можно выделить как качественный, так и количественный аспекты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b="1" dirty="0" smtClean="0"/>
              <a:t>Качественные </a:t>
            </a:r>
            <a:r>
              <a:rPr lang="ru-RU" sz="2000" b="1" dirty="0" smtClean="0"/>
              <a:t>характеристики одаренности </a:t>
            </a:r>
            <a:r>
              <a:rPr lang="ru-RU" sz="2000" dirty="0" smtClean="0"/>
              <a:t>выражают специфику психических возможностей человека и особенности их проявления в тех или иных видах деятельности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 </a:t>
            </a:r>
          </a:p>
          <a:p>
            <a:pPr algn="just"/>
            <a:r>
              <a:rPr lang="ru-RU" sz="2000" b="1" dirty="0" smtClean="0"/>
              <a:t>Количественные </a:t>
            </a:r>
            <a:r>
              <a:rPr lang="ru-RU" sz="2000" b="1" dirty="0" smtClean="0"/>
              <a:t>характеристики </a:t>
            </a:r>
            <a:r>
              <a:rPr lang="ru-RU" sz="2000" dirty="0" smtClean="0"/>
              <a:t>одаренности позволяют описать степень их выраженности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 smtClean="0"/>
          </a:p>
          <a:p>
            <a:pPr marL="457200" lvl="0" indent="-457200" algn="just">
              <a:buAutoNum type="arabicPeriod"/>
            </a:pPr>
            <a:endParaRPr lang="ru-RU" sz="2000" dirty="0" smtClean="0"/>
          </a:p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0" y="5930537"/>
            <a:ext cx="535577" cy="509452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6061165"/>
            <a:ext cx="7154732" cy="365759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78634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435071" y="3522715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921522" y="1466362"/>
            <a:ext cx="9607140" cy="2178173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endParaRPr lang="ru-RU" sz="2000" dirty="0" smtClean="0"/>
          </a:p>
          <a:p>
            <a:pPr algn="just"/>
            <a:endParaRPr lang="ru-RU" sz="2000" dirty="0" smtClean="0"/>
          </a:p>
          <a:p>
            <a:pPr algn="just"/>
            <a:r>
              <a:rPr lang="ru-RU" sz="2000" b="1" dirty="0" smtClean="0"/>
              <a:t>Критерии </a:t>
            </a:r>
            <a:r>
              <a:rPr lang="ru-RU" sz="2000" b="1" dirty="0" smtClean="0"/>
              <a:t>выделения видов </a:t>
            </a:r>
            <a:r>
              <a:rPr lang="ru-RU" sz="2000" b="1" dirty="0" smtClean="0"/>
              <a:t>одаренности</a:t>
            </a:r>
            <a:r>
              <a:rPr lang="ru-RU" sz="2000" dirty="0" smtClean="0"/>
              <a:t>:</a:t>
            </a:r>
          </a:p>
          <a:p>
            <a:pPr algn="just"/>
            <a:endParaRPr lang="ru-RU" sz="2000" dirty="0" smtClean="0"/>
          </a:p>
          <a:p>
            <a:pPr marL="457200" lvl="0" indent="-457200" algn="just">
              <a:buAutoNum type="arabicPeriod"/>
            </a:pPr>
            <a:r>
              <a:rPr lang="ru-RU" sz="2000" dirty="0" smtClean="0"/>
              <a:t>Вид </a:t>
            </a:r>
            <a:r>
              <a:rPr lang="ru-RU" sz="2000" dirty="0" smtClean="0"/>
              <a:t>деятельности и обеспечивающие ее сферы психики</a:t>
            </a:r>
            <a:r>
              <a:rPr lang="ru-RU" sz="2000" dirty="0" smtClean="0"/>
              <a:t>.</a:t>
            </a:r>
          </a:p>
          <a:p>
            <a:pPr marL="457200" indent="-457200" algn="just">
              <a:buFontTx/>
              <a:buAutoNum type="arabicPeriod"/>
            </a:pPr>
            <a:endParaRPr lang="ru-RU" sz="2000" dirty="0" smtClean="0"/>
          </a:p>
          <a:p>
            <a:pPr marL="457200" indent="-457200" algn="just"/>
            <a:r>
              <a:rPr lang="ru-RU" sz="2000" u="sng" dirty="0" smtClean="0"/>
              <a:t>К </a:t>
            </a:r>
            <a:r>
              <a:rPr lang="ru-RU" sz="2000" u="sng" dirty="0" smtClean="0"/>
              <a:t>основным видам деятельности </a:t>
            </a:r>
            <a:r>
              <a:rPr lang="ru-RU" sz="2000" dirty="0" smtClean="0"/>
              <a:t>относятся: практическая, теоретическая (учитывая детский </a:t>
            </a:r>
            <a:r>
              <a:rPr lang="ru-RU" sz="2000" dirty="0" smtClean="0"/>
              <a:t>возраст, предпочтительнее говорить о познавательной </a:t>
            </a:r>
            <a:r>
              <a:rPr lang="ru-RU" sz="2000" dirty="0" smtClean="0"/>
              <a:t>деятельности), художественно-эстетическая, коммуникативная и духовно-ценностная. </a:t>
            </a:r>
            <a:endParaRPr lang="ru-RU" sz="2000" dirty="0" smtClean="0"/>
          </a:p>
          <a:p>
            <a:pPr marL="457200" indent="-457200" algn="just"/>
            <a:endParaRPr lang="ru-RU" sz="2000" dirty="0" smtClean="0"/>
          </a:p>
          <a:p>
            <a:pPr marL="457200" indent="-457200" algn="just"/>
            <a:r>
              <a:rPr lang="ru-RU" sz="2000" u="sng" dirty="0" smtClean="0"/>
              <a:t>Сферы </a:t>
            </a:r>
            <a:r>
              <a:rPr lang="ru-RU" sz="2000" u="sng" dirty="0" smtClean="0"/>
              <a:t>психики </a:t>
            </a:r>
            <a:r>
              <a:rPr lang="ru-RU" sz="2000" dirty="0" smtClean="0"/>
              <a:t>представлены интеллектуальной, эмоциональной и </a:t>
            </a:r>
            <a:r>
              <a:rPr lang="ru-RU" sz="2000" dirty="0" err="1" smtClean="0"/>
              <a:t>мотивационно-волевой</a:t>
            </a:r>
            <a:r>
              <a:rPr lang="ru-RU" sz="2000" dirty="0" smtClean="0"/>
              <a:t>. В рамках каждой сферы могут быть выделены следующие уровни психической </a:t>
            </a:r>
            <a:r>
              <a:rPr lang="ru-RU" sz="2000" dirty="0" smtClean="0"/>
              <a:t>организации:</a:t>
            </a:r>
          </a:p>
          <a:p>
            <a:pPr marL="457200" indent="-457200" algn="just"/>
            <a:endParaRPr lang="ru-RU" sz="2000" dirty="0" smtClean="0"/>
          </a:p>
          <a:p>
            <a:pPr marL="457200" indent="-457200" algn="just"/>
            <a:r>
              <a:rPr lang="ru-RU" sz="2000" dirty="0" smtClean="0"/>
              <a:t>В рамках </a:t>
            </a:r>
            <a:r>
              <a:rPr lang="ru-RU" sz="2000" u="sng" dirty="0" smtClean="0"/>
              <a:t>интеллектуальной</a:t>
            </a:r>
            <a:r>
              <a:rPr lang="ru-RU" sz="2000" dirty="0" smtClean="0"/>
              <a:t> сферы различают сенсомоторный, пространственно-визуальный и понятийно-логический уровни</a:t>
            </a:r>
            <a:r>
              <a:rPr lang="ru-RU" sz="2000" dirty="0" smtClean="0"/>
              <a:t>.</a:t>
            </a:r>
          </a:p>
          <a:p>
            <a:pPr marL="457200" indent="-457200" algn="just"/>
            <a:r>
              <a:rPr lang="ru-RU" sz="2000" dirty="0" smtClean="0"/>
              <a:t> </a:t>
            </a:r>
            <a:r>
              <a:rPr lang="ru-RU" sz="2000" dirty="0" smtClean="0"/>
              <a:t>В рамках </a:t>
            </a:r>
            <a:r>
              <a:rPr lang="ru-RU" sz="2000" u="sng" dirty="0" smtClean="0"/>
              <a:t>эмоциональной </a:t>
            </a:r>
            <a:r>
              <a:rPr lang="ru-RU" sz="2000" dirty="0" smtClean="0"/>
              <a:t>сферы — уровни эмоционального реагирования и эмоционального переживания. </a:t>
            </a:r>
            <a:endParaRPr lang="ru-RU" sz="2000" dirty="0" smtClean="0"/>
          </a:p>
          <a:p>
            <a:pPr marL="457200" indent="-457200" algn="just"/>
            <a:r>
              <a:rPr lang="ru-RU" sz="2000" dirty="0" smtClean="0"/>
              <a:t>В </a:t>
            </a:r>
            <a:r>
              <a:rPr lang="ru-RU" sz="2000" dirty="0" smtClean="0"/>
              <a:t>рамках </a:t>
            </a:r>
            <a:r>
              <a:rPr lang="ru-RU" sz="2000" u="sng" dirty="0" err="1" smtClean="0"/>
              <a:t>мотивационно-волевой</a:t>
            </a:r>
            <a:r>
              <a:rPr lang="ru-RU" sz="2000" dirty="0" smtClean="0"/>
              <a:t> сферы — уровни побуждения, постановки </a:t>
            </a:r>
            <a:r>
              <a:rPr lang="ru-RU" sz="2000" dirty="0" smtClean="0"/>
              <a:t>целей</a:t>
            </a:r>
            <a:endParaRPr lang="ru-RU" sz="2000" dirty="0" smtClean="0"/>
          </a:p>
          <a:p>
            <a:pPr marL="457200" lvl="0" indent="-457200" algn="just">
              <a:buAutoNum type="arabicPeriod"/>
            </a:pPr>
            <a:endParaRPr lang="ru-RU" sz="2000" dirty="0" smtClean="0"/>
          </a:p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0" y="5930537"/>
            <a:ext cx="535577" cy="509452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6008914"/>
            <a:ext cx="7154732" cy="365759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78634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696328" y="3509652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790895" y="2599509"/>
            <a:ext cx="8980122" cy="3004457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/>
              <a:t>2. Степень сформированности</a:t>
            </a:r>
          </a:p>
          <a:p>
            <a:pPr algn="l"/>
            <a:r>
              <a:rPr lang="ru-RU" sz="2000" dirty="0" smtClean="0"/>
              <a:t>3. Форма </a:t>
            </a:r>
            <a:r>
              <a:rPr lang="ru-RU" sz="2000" dirty="0" smtClean="0"/>
              <a:t>проявлений.</a:t>
            </a:r>
          </a:p>
          <a:p>
            <a:pPr lvl="0" algn="l"/>
            <a:r>
              <a:rPr lang="ru-RU" sz="2000" dirty="0" smtClean="0"/>
              <a:t>4. Широта </a:t>
            </a:r>
            <a:r>
              <a:rPr lang="ru-RU" sz="2000" dirty="0" smtClean="0"/>
              <a:t>проявлений в различных видах деятельности.</a:t>
            </a:r>
          </a:p>
          <a:p>
            <a:pPr algn="l"/>
            <a:r>
              <a:rPr lang="ru-RU" sz="2000" dirty="0" smtClean="0"/>
              <a:t>5. Особенности возрастного развития.</a:t>
            </a:r>
            <a:r>
              <a:rPr lang="ru-RU" sz="2000" i="1" dirty="0" smtClean="0"/>
              <a:t> </a:t>
            </a:r>
            <a:endParaRPr lang="ru-RU" sz="2000" i="1" dirty="0" smtClean="0"/>
          </a:p>
          <a:p>
            <a:pPr algn="l"/>
            <a:r>
              <a:rPr lang="ru-RU" sz="2000" dirty="0" smtClean="0"/>
              <a:t>6. Активность</a:t>
            </a:r>
            <a:r>
              <a:rPr lang="ru-RU" sz="2000" dirty="0" smtClean="0"/>
              <a:t>, динамичность интеллектуальной деятельности;</a:t>
            </a:r>
          </a:p>
          <a:p>
            <a:pPr algn="l"/>
            <a:r>
              <a:rPr lang="ru-RU" sz="2000" dirty="0" smtClean="0"/>
              <a:t>7. Наличие </a:t>
            </a:r>
            <a:r>
              <a:rPr lang="ru-RU" sz="2000" dirty="0" smtClean="0"/>
              <a:t>конкретных знаний и умений в определенных предметных областях и </a:t>
            </a:r>
            <a:r>
              <a:rPr lang="ru-RU" sz="2000" dirty="0" err="1" smtClean="0"/>
              <a:t>общеучебных</a:t>
            </a:r>
            <a:r>
              <a:rPr lang="ru-RU" sz="2000" dirty="0" smtClean="0"/>
              <a:t> умений и навыков;</a:t>
            </a:r>
          </a:p>
          <a:p>
            <a:pPr algn="l"/>
            <a:r>
              <a:rPr lang="ru-RU" sz="2000" dirty="0" smtClean="0"/>
              <a:t>8. Систематическое </a:t>
            </a:r>
            <a:r>
              <a:rPr lang="ru-RU" sz="2000" dirty="0" smtClean="0"/>
              <a:t>самообразование;</a:t>
            </a:r>
          </a:p>
          <a:p>
            <a:pPr algn="l"/>
            <a:r>
              <a:rPr lang="ru-RU" sz="2000" dirty="0" smtClean="0"/>
              <a:t>9. </a:t>
            </a:r>
            <a:r>
              <a:rPr lang="ru-RU" sz="2000" dirty="0" err="1" smtClean="0"/>
              <a:t>Креативность</a:t>
            </a:r>
            <a:r>
              <a:rPr lang="ru-RU" sz="2000" dirty="0" smtClean="0"/>
              <a:t> </a:t>
            </a:r>
            <a:r>
              <a:rPr lang="ru-RU" sz="2000" dirty="0" smtClean="0"/>
              <a:t>(умение применять стереотипные алгоритмы в новых обстоятельствах);</a:t>
            </a:r>
          </a:p>
          <a:p>
            <a:pPr algn="l"/>
            <a:r>
              <a:rPr lang="ru-RU" sz="2000" dirty="0" smtClean="0"/>
              <a:t>10. Особенности темперамента</a:t>
            </a:r>
            <a:endParaRPr lang="ru-RU" sz="2000" dirty="0" smtClean="0"/>
          </a:p>
          <a:p>
            <a:pPr algn="l"/>
            <a:r>
              <a:rPr lang="ru-RU" sz="2000" dirty="0" smtClean="0"/>
              <a:t>11. Активность </a:t>
            </a:r>
            <a:r>
              <a:rPr lang="ru-RU" sz="2000" dirty="0" smtClean="0"/>
              <a:t>и </a:t>
            </a:r>
            <a:r>
              <a:rPr lang="ru-RU" sz="2000" dirty="0" err="1" smtClean="0"/>
              <a:t>саморегуляция</a:t>
            </a:r>
            <a:r>
              <a:rPr lang="ru-RU" sz="2000" dirty="0" smtClean="0"/>
              <a:t> в деятельности (высокая мотивация и самостоятельность в деятельности).</a:t>
            </a:r>
          </a:p>
          <a:p>
            <a:pPr lvl="0" algn="just"/>
            <a:endParaRPr lang="ru-RU" sz="2000" dirty="0" smtClean="0"/>
          </a:p>
          <a:p>
            <a:pPr lvl="0" algn="just"/>
            <a:endParaRPr lang="ru-RU" sz="2000" dirty="0" smtClean="0"/>
          </a:p>
          <a:p>
            <a:pPr lvl="0" algn="just"/>
            <a:r>
              <a:rPr lang="ru-RU" sz="2000" dirty="0" smtClean="0"/>
              <a:t> </a:t>
            </a:r>
            <a:endParaRPr lang="ru-RU" sz="2000" dirty="0" smtClean="0"/>
          </a:p>
          <a:p>
            <a:pPr lvl="0" algn="just"/>
            <a:endParaRPr lang="ru-RU" sz="2000" dirty="0" smtClean="0"/>
          </a:p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5238206"/>
            <a:ext cx="7154732" cy="13716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 smtClean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30082" y="3997234"/>
            <a:ext cx="10390912" cy="1594895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78634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4E0807B-3F8C-2FD9-A985-441CE2D0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xmlns="" id="{B5CD6F20-0056-F461-E9EB-A239DE82E967}"/>
              </a:ext>
            </a:extLst>
          </p:cNvPr>
          <p:cNvSpPr/>
          <p:nvPr/>
        </p:nvSpPr>
        <p:spPr>
          <a:xfrm flipH="1">
            <a:off x="11339151" y="6355080"/>
            <a:ext cx="852849" cy="502920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43CED789-1962-5238-4F97-8C63938B7957}"/>
              </a:ext>
            </a:extLst>
          </p:cNvPr>
          <p:cNvSpPr/>
          <p:nvPr/>
        </p:nvSpPr>
        <p:spPr>
          <a:xfrm flipV="1">
            <a:off x="0" y="0"/>
            <a:ext cx="10221686" cy="713444"/>
          </a:xfrm>
          <a:prstGeom prst="rtTriangle">
            <a:avLst/>
          </a:prstGeom>
          <a:solidFill>
            <a:srgbClr val="78CEEB"/>
          </a:solidFill>
          <a:ln>
            <a:solidFill>
              <a:srgbClr val="78CE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CC9ED"/>
              </a:solidFill>
            </a:endParaRPr>
          </a:p>
        </p:txBody>
      </p:sp>
      <p:sp>
        <p:nvSpPr>
          <p:cNvPr id="8" name="Google Shape;338;p12">
            <a:extLst>
              <a:ext uri="{FF2B5EF4-FFF2-40B4-BE49-F238E27FC236}">
                <a16:creationId xmlns:a16="http://schemas.microsoft.com/office/drawing/2014/main" xmlns="" id="{0B1CAE61-2442-A859-979B-7FB1F4D78560}"/>
              </a:ext>
            </a:extLst>
          </p:cNvPr>
          <p:cNvSpPr txBox="1">
            <a:spLocks/>
          </p:cNvSpPr>
          <p:nvPr/>
        </p:nvSpPr>
        <p:spPr>
          <a:xfrm>
            <a:off x="696328" y="3509652"/>
            <a:ext cx="7031584" cy="262331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3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F1902E-99AF-2A85-1B6D-3292656CB3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2092" y="97730"/>
            <a:ext cx="1149822" cy="1025676"/>
          </a:xfrm>
          <a:prstGeom prst="rect">
            <a:avLst/>
          </a:prstGeom>
        </p:spPr>
      </p:pic>
      <p:sp>
        <p:nvSpPr>
          <p:cNvPr id="9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281444" y="2586446"/>
            <a:ext cx="10351722" cy="3762102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 smtClean="0"/>
              <a:t>Классификация </a:t>
            </a:r>
            <a:r>
              <a:rPr lang="ru-RU" sz="2000" dirty="0" smtClean="0"/>
              <a:t>видов одаренности </a:t>
            </a:r>
            <a:endParaRPr lang="ru-RU" sz="2000" dirty="0" smtClean="0"/>
          </a:p>
          <a:p>
            <a:pPr algn="l"/>
            <a:r>
              <a:rPr lang="ru-RU" sz="2000" dirty="0" smtClean="0"/>
              <a:t>по </a:t>
            </a:r>
            <a:r>
              <a:rPr lang="ru-RU" sz="2000" dirty="0" smtClean="0"/>
              <a:t>критерию </a:t>
            </a:r>
            <a:r>
              <a:rPr lang="ru-RU" sz="2000" b="1" dirty="0" smtClean="0"/>
              <a:t>«вид деятельности и обеспечивающие ее сферы психики» </a:t>
            </a:r>
            <a:r>
              <a:rPr lang="ru-RU" sz="2000" dirty="0" smtClean="0"/>
              <a:t>является наиболее важной в плане понимания качественного своеобразия природы одаренности. </a:t>
            </a:r>
            <a:endParaRPr lang="ru-RU" sz="2000" dirty="0" smtClean="0"/>
          </a:p>
          <a:p>
            <a:pPr algn="l"/>
            <a:r>
              <a:rPr lang="ru-RU" sz="2000" dirty="0" smtClean="0"/>
              <a:t>Данный </a:t>
            </a:r>
            <a:r>
              <a:rPr lang="ru-RU" sz="2000" dirty="0" smtClean="0"/>
              <a:t>критерий является исходным, тогда как остальные определяют особенные, в данный момент характерные для человека формы.</a:t>
            </a:r>
          </a:p>
          <a:p>
            <a:pPr algn="l"/>
            <a:r>
              <a:rPr lang="ru-RU" sz="2000" dirty="0" smtClean="0"/>
              <a:t>По критерию </a:t>
            </a:r>
            <a:r>
              <a:rPr lang="ru-RU" sz="2000" b="1" dirty="0" smtClean="0"/>
              <a:t>«степень сформированности одаренности» </a:t>
            </a:r>
            <a:r>
              <a:rPr lang="ru-RU" sz="2000" dirty="0" smtClean="0"/>
              <a:t>можно дифференцировать:</a:t>
            </a:r>
          </a:p>
          <a:p>
            <a:pPr algn="l"/>
            <a:r>
              <a:rPr lang="ru-RU" sz="2000" dirty="0" smtClean="0"/>
              <a:t>- актуальную одаренность;</a:t>
            </a:r>
          </a:p>
          <a:p>
            <a:pPr algn="l"/>
            <a:r>
              <a:rPr lang="ru-RU" sz="2000" dirty="0" smtClean="0"/>
              <a:t>- потенциальную одаренность.</a:t>
            </a:r>
          </a:p>
          <a:p>
            <a:pPr algn="l"/>
            <a:r>
              <a:rPr lang="ru-RU" sz="2000" dirty="0" smtClean="0"/>
              <a:t>По критерию </a:t>
            </a:r>
            <a:r>
              <a:rPr lang="ru-RU" sz="2000" b="1" dirty="0" smtClean="0"/>
              <a:t>«форма проявления» </a:t>
            </a:r>
            <a:r>
              <a:rPr lang="ru-RU" sz="2000" dirty="0" smtClean="0"/>
              <a:t>можно говорить о:</a:t>
            </a:r>
          </a:p>
          <a:p>
            <a:pPr algn="l"/>
            <a:r>
              <a:rPr lang="ru-RU" sz="2000" dirty="0" smtClean="0"/>
              <a:t>- явной одаренности;</a:t>
            </a:r>
          </a:p>
          <a:p>
            <a:pPr algn="l"/>
            <a:r>
              <a:rPr lang="ru-RU" sz="2000" dirty="0" smtClean="0"/>
              <a:t>- скрытой одаренности.</a:t>
            </a:r>
          </a:p>
          <a:p>
            <a:pPr algn="l"/>
            <a:r>
              <a:rPr lang="ru-RU" sz="2000" dirty="0" smtClean="0"/>
              <a:t>По критерию </a:t>
            </a:r>
            <a:r>
              <a:rPr lang="ru-RU" sz="2000" b="1" dirty="0" smtClean="0"/>
              <a:t>«широта проявлений в различных видах деятельности» </a:t>
            </a:r>
            <a:r>
              <a:rPr lang="ru-RU" sz="2000" dirty="0" smtClean="0"/>
              <a:t>можно выделить:</a:t>
            </a:r>
          </a:p>
          <a:p>
            <a:pPr algn="l"/>
            <a:r>
              <a:rPr lang="ru-RU" sz="2000" dirty="0" smtClean="0"/>
              <a:t>- общую одаренность;</a:t>
            </a:r>
          </a:p>
          <a:p>
            <a:pPr algn="l"/>
            <a:r>
              <a:rPr lang="ru-RU" sz="2000" dirty="0" smtClean="0"/>
              <a:t>- </a:t>
            </a:r>
            <a:r>
              <a:rPr lang="ru-RU" sz="2000" dirty="0" smtClean="0"/>
              <a:t>специальную одаренность.</a:t>
            </a:r>
          </a:p>
          <a:p>
            <a:pPr algn="l"/>
            <a:r>
              <a:rPr lang="ru-RU" sz="2000" dirty="0" smtClean="0"/>
              <a:t>По критерию </a:t>
            </a:r>
            <a:r>
              <a:rPr lang="ru-RU" sz="2000" b="1" dirty="0" smtClean="0"/>
              <a:t>«особенности возрастного развития» </a:t>
            </a:r>
            <a:r>
              <a:rPr lang="ru-RU" sz="2000" dirty="0" smtClean="0"/>
              <a:t>можно дифференцировать:</a:t>
            </a:r>
          </a:p>
          <a:p>
            <a:pPr algn="l"/>
            <a:r>
              <a:rPr lang="ru-RU" sz="2000" dirty="0" smtClean="0"/>
              <a:t>- раннюю одаренность;</a:t>
            </a:r>
          </a:p>
          <a:p>
            <a:pPr algn="l"/>
            <a:r>
              <a:rPr lang="ru-RU" sz="2000" dirty="0" smtClean="0"/>
              <a:t>- позднюю одаренность.</a:t>
            </a:r>
          </a:p>
          <a:p>
            <a:pPr algn="l"/>
            <a:endParaRPr lang="ru-RU" sz="2000" dirty="0" smtClean="0"/>
          </a:p>
          <a:p>
            <a:pPr lvl="0" algn="just"/>
            <a:endParaRPr lang="ru-RU" sz="2000" dirty="0" smtClean="0"/>
          </a:p>
          <a:p>
            <a:pPr lvl="0" algn="just"/>
            <a:endParaRPr lang="ru-RU" sz="2000" dirty="0" smtClean="0"/>
          </a:p>
          <a:p>
            <a:pPr lvl="0" algn="just"/>
            <a:r>
              <a:rPr lang="ru-RU" sz="2000" dirty="0" smtClean="0"/>
              <a:t> </a:t>
            </a:r>
            <a:endParaRPr lang="ru-RU" sz="2000" dirty="0" smtClean="0"/>
          </a:p>
          <a:p>
            <a:pPr lvl="0" algn="just"/>
            <a:endParaRPr lang="ru-RU" sz="2000" dirty="0" smtClean="0"/>
          </a:p>
          <a:p>
            <a:pPr algn="l">
              <a:spcBef>
                <a:spcPts val="0"/>
              </a:spcBef>
            </a:pPr>
            <a:endParaRPr lang="ru-RU" sz="2000" dirty="0"/>
          </a:p>
        </p:txBody>
      </p:sp>
      <p:sp>
        <p:nvSpPr>
          <p:cNvPr id="10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82334" y="5238206"/>
            <a:ext cx="7154732" cy="13716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 smtClean="0"/>
          </a:p>
        </p:txBody>
      </p:sp>
      <p:sp>
        <p:nvSpPr>
          <p:cNvPr id="11" name="Google Shape;338;p12">
            <a:extLst>
              <a:ext uri="{FF2B5EF4-FFF2-40B4-BE49-F238E27FC236}">
                <a16:creationId xmlns:a16="http://schemas.microsoft.com/office/drawing/2014/main" xmlns="" id="{F7DA16D7-33FC-EBD4-2665-F6C87859507E}"/>
              </a:ext>
            </a:extLst>
          </p:cNvPr>
          <p:cNvSpPr txBox="1">
            <a:spLocks/>
          </p:cNvSpPr>
          <p:nvPr/>
        </p:nvSpPr>
        <p:spPr>
          <a:xfrm>
            <a:off x="830082" y="3997234"/>
            <a:ext cx="10390912" cy="1594895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78634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ld-minimalize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FE2929"/>
      </a:accent1>
      <a:accent2>
        <a:srgbClr val="FF7400"/>
      </a:accent2>
      <a:accent3>
        <a:srgbClr val="2C8716"/>
      </a:accent3>
      <a:accent4>
        <a:srgbClr val="F2F64B"/>
      </a:accent4>
      <a:accent5>
        <a:srgbClr val="769BC9"/>
      </a:accent5>
      <a:accent6>
        <a:srgbClr val="594573"/>
      </a:accent6>
      <a:hlink>
        <a:srgbClr val="AAF536"/>
      </a:hlink>
      <a:folHlink>
        <a:srgbClr val="2792CF"/>
      </a:folHlink>
    </a:clrScheme>
    <a:fontScheme name="Modern 03">
      <a:majorFont>
        <a:latin typeface="Segoe U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3341</TotalTime>
  <Words>1393</Words>
  <Application>Microsoft Office PowerPoint</Application>
  <PresentationFormat>Произвольный</PresentationFormat>
  <Paragraphs>208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Разводова Евгения Владимировна, педагог-психолог МАОУ «Лицей 44»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Nugroho Ade</dc:creator>
  <cp:lastModifiedBy>Marina</cp:lastModifiedBy>
  <cp:revision>278</cp:revision>
  <cp:lastPrinted>2023-04-17T12:36:48Z</cp:lastPrinted>
  <dcterms:created xsi:type="dcterms:W3CDTF">2018-04-24T06:31:58Z</dcterms:created>
  <dcterms:modified xsi:type="dcterms:W3CDTF">2025-02-18T15:16:53Z</dcterms:modified>
</cp:coreProperties>
</file>